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332" r:id="rId3"/>
    <p:sldId id="334" r:id="rId4"/>
    <p:sldId id="266" r:id="rId5"/>
    <p:sldId id="347" r:id="rId6"/>
    <p:sldId id="565" r:id="rId7"/>
    <p:sldId id="479" r:id="rId8"/>
    <p:sldId id="471" r:id="rId9"/>
    <p:sldId id="550" r:id="rId10"/>
    <p:sldId id="472" r:id="rId11"/>
    <p:sldId id="474" r:id="rId12"/>
    <p:sldId id="475" r:id="rId13"/>
    <p:sldId id="478" r:id="rId14"/>
    <p:sldId id="482" r:id="rId15"/>
    <p:sldId id="473" r:id="rId16"/>
    <p:sldId id="484" r:id="rId17"/>
    <p:sldId id="485" r:id="rId18"/>
    <p:sldId id="476" r:id="rId19"/>
    <p:sldId id="477" r:id="rId20"/>
    <p:sldId id="486" r:id="rId21"/>
    <p:sldId id="488" r:id="rId22"/>
    <p:sldId id="489" r:id="rId23"/>
    <p:sldId id="490" r:id="rId24"/>
    <p:sldId id="491" r:id="rId25"/>
    <p:sldId id="492" r:id="rId26"/>
    <p:sldId id="494" r:id="rId27"/>
    <p:sldId id="497" r:id="rId28"/>
    <p:sldId id="498" r:id="rId29"/>
    <p:sldId id="503" r:id="rId30"/>
    <p:sldId id="505" r:id="rId31"/>
    <p:sldId id="506" r:id="rId32"/>
    <p:sldId id="504" r:id="rId33"/>
    <p:sldId id="566" r:id="rId34"/>
    <p:sldId id="508" r:id="rId35"/>
    <p:sldId id="509" r:id="rId36"/>
    <p:sldId id="563" r:id="rId37"/>
    <p:sldId id="520" r:id="rId38"/>
    <p:sldId id="567" r:id="rId39"/>
    <p:sldId id="561" r:id="rId40"/>
    <p:sldId id="568" r:id="rId41"/>
    <p:sldId id="510" r:id="rId42"/>
    <p:sldId id="512" r:id="rId43"/>
    <p:sldId id="513" r:id="rId44"/>
    <p:sldId id="514" r:id="rId45"/>
    <p:sldId id="569" r:id="rId46"/>
    <p:sldId id="516" r:id="rId47"/>
    <p:sldId id="555" r:id="rId48"/>
    <p:sldId id="517" r:id="rId49"/>
    <p:sldId id="552" r:id="rId50"/>
    <p:sldId id="560" r:id="rId51"/>
    <p:sldId id="558" r:id="rId52"/>
    <p:sldId id="553" r:id="rId53"/>
    <p:sldId id="559" r:id="rId54"/>
    <p:sldId id="570" r:id="rId55"/>
    <p:sldId id="564" r:id="rId56"/>
    <p:sldId id="525" r:id="rId57"/>
    <p:sldId id="527" r:id="rId58"/>
    <p:sldId id="528" r:id="rId59"/>
    <p:sldId id="572" r:id="rId60"/>
    <p:sldId id="529" r:id="rId61"/>
    <p:sldId id="530" r:id="rId62"/>
    <p:sldId id="531" r:id="rId63"/>
    <p:sldId id="532" r:id="rId64"/>
    <p:sldId id="533" r:id="rId65"/>
    <p:sldId id="536" r:id="rId66"/>
    <p:sldId id="537" r:id="rId67"/>
    <p:sldId id="539" r:id="rId68"/>
    <p:sldId id="540" r:id="rId69"/>
    <p:sldId id="542" r:id="rId70"/>
    <p:sldId id="543" r:id="rId71"/>
    <p:sldId id="571" r:id="rId72"/>
    <p:sldId id="544" r:id="rId73"/>
    <p:sldId id="545" r:id="rId74"/>
    <p:sldId id="546" r:id="rId75"/>
    <p:sldId id="547" r:id="rId76"/>
    <p:sldId id="573" r:id="rId77"/>
    <p:sldId id="548" r:id="rId78"/>
    <p:sldId id="549" r:id="rId79"/>
    <p:sldId id="576" r:id="rId80"/>
    <p:sldId id="574" r:id="rId81"/>
    <p:sldId id="575" r:id="rId82"/>
    <p:sldId id="577" r:id="rId83"/>
    <p:sldId id="578" r:id="rId84"/>
    <p:sldId id="534" r:id="rId85"/>
    <p:sldId id="26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944C3922-7B6F-46A2-BFDB-34ABC7D67951}">
          <p14:sldIdLst>
            <p14:sldId id="256"/>
          </p14:sldIdLst>
        </p14:section>
        <p14:section name="Goals" id="{18E5710D-F564-4F88-8090-2309B065FA28}">
          <p14:sldIdLst>
            <p14:sldId id="332"/>
          </p14:sldIdLst>
        </p14:section>
        <p14:section name="Outline" id="{8A628AAF-B110-4C46-8621-4300FF97E479}">
          <p14:sldIdLst>
            <p14:sldId id="334"/>
          </p14:sldIdLst>
        </p14:section>
        <p14:section name="C# Basics" id="{106E064A-CB43-4A31-9ACF-7577FC65766C}">
          <p14:sldIdLst>
            <p14:sldId id="266"/>
            <p14:sldId id="347"/>
            <p14:sldId id="565"/>
            <p14:sldId id="479"/>
            <p14:sldId id="471"/>
            <p14:sldId id="550"/>
            <p14:sldId id="472"/>
            <p14:sldId id="474"/>
            <p14:sldId id="475"/>
            <p14:sldId id="478"/>
            <p14:sldId id="482"/>
            <p14:sldId id="473"/>
            <p14:sldId id="484"/>
            <p14:sldId id="485"/>
            <p14:sldId id="476"/>
            <p14:sldId id="477"/>
            <p14:sldId id="486"/>
            <p14:sldId id="488"/>
            <p14:sldId id="489"/>
            <p14:sldId id="490"/>
            <p14:sldId id="491"/>
            <p14:sldId id="492"/>
            <p14:sldId id="494"/>
            <p14:sldId id="497"/>
            <p14:sldId id="498"/>
            <p14:sldId id="503"/>
            <p14:sldId id="505"/>
            <p14:sldId id="506"/>
            <p14:sldId id="504"/>
            <p14:sldId id="566"/>
            <p14:sldId id="508"/>
            <p14:sldId id="509"/>
            <p14:sldId id="563"/>
            <p14:sldId id="520"/>
            <p14:sldId id="567"/>
            <p14:sldId id="561"/>
            <p14:sldId id="568"/>
            <p14:sldId id="510"/>
            <p14:sldId id="512"/>
            <p14:sldId id="513"/>
            <p14:sldId id="514"/>
            <p14:sldId id="569"/>
            <p14:sldId id="516"/>
            <p14:sldId id="555"/>
            <p14:sldId id="517"/>
            <p14:sldId id="552"/>
            <p14:sldId id="560"/>
            <p14:sldId id="558"/>
            <p14:sldId id="553"/>
            <p14:sldId id="559"/>
            <p14:sldId id="570"/>
            <p14:sldId id="564"/>
            <p14:sldId id="525"/>
            <p14:sldId id="527"/>
            <p14:sldId id="528"/>
            <p14:sldId id="572"/>
            <p14:sldId id="529"/>
            <p14:sldId id="530"/>
            <p14:sldId id="531"/>
            <p14:sldId id="532"/>
            <p14:sldId id="533"/>
            <p14:sldId id="536"/>
            <p14:sldId id="537"/>
            <p14:sldId id="539"/>
            <p14:sldId id="540"/>
            <p14:sldId id="542"/>
            <p14:sldId id="543"/>
            <p14:sldId id="571"/>
            <p14:sldId id="544"/>
            <p14:sldId id="545"/>
            <p14:sldId id="546"/>
            <p14:sldId id="547"/>
            <p14:sldId id="573"/>
            <p14:sldId id="548"/>
            <p14:sldId id="549"/>
            <p14:sldId id="576"/>
            <p14:sldId id="574"/>
            <p14:sldId id="575"/>
            <p14:sldId id="577"/>
            <p14:sldId id="578"/>
            <p14:sldId id="534"/>
          </p14:sldIdLst>
        </p14:section>
        <p14:section name="Mail" id="{3F37E320-DC5C-4E26-9648-8E1A17696B31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77C"/>
    <a:srgbClr val="FFFFFF"/>
    <a:srgbClr val="395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87974" autoAdjust="0"/>
  </p:normalViewPr>
  <p:slideViewPr>
    <p:cSldViewPr snapToGrid="0" snapToObjects="1">
      <p:cViewPr varScale="1">
        <p:scale>
          <a:sx n="82" d="100"/>
          <a:sy n="82" d="100"/>
        </p:scale>
        <p:origin x="100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9:54:1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2376 1414 24575,'129'2'0,"423"11"0,377 5-1417,87 0-4252,-106-3 3783,-186-5 7,-190-3 1100,-160-3-457,228-6 2042,144 3 10793,-366 12-11093,130 2-551,3331-16 45,-3787 0 0,0-2 0,0-2 0,-1-2 0,76-21 0,66-36 0,-156 52 0,65-11 0,-64 15 0,61-19 0,-45 6 0,-1-2 0,-1-3 0,-1-2 0,-1-3 0,62-48 0,-106 73 0,-1 0 0,-1-1 0,0 0 0,0 0 0,0-1 0,0 0 0,-1 0 0,-1 0 0,1 0 0,-2-1 0,1 0 0,-1 0 0,0 0 0,-1 0 0,3-16 0,-2-9 0,-1-1 0,-5-69 0,0 38 0,2 29 0,-1 1 0,-2-1 0,-1 1 0,-10-36 0,10 57 0,0 1 0,0 0 0,-1 0 0,-1 0 0,0 1 0,-1 0 0,0 1 0,-1-1 0,-1 2 0,0-1 0,0 2 0,-19-16 0,7 9 0,-1 0 0,-38-19 0,49 29 0,0 2 0,-1 0 0,0 0 0,0 1 0,0 1 0,-1 0 0,-17-1 0,-257-37 0,189 24 0,-138-8 0,-17 23 0,-130-6 0,-527-46 0,602 38 0,-139-23 0,4 0 0,-621 26 0,671 16 0,-5159-3-6825,4199 0 7753,0 0 3408,1088-2-2704,-285 5-1703,461 2 71,1 3 0,-145 35 0,224-41 0,1 1 0,-1 0 0,1 0 0,0 1 0,1 1 0,-1 0 0,1 0 0,-1 0 0,2 1 0,-1 0 0,-11 12 0,10-7 0,1 0 0,0 1 0,0 0 0,2 0 0,-1 1 0,2-1 0,-7 22 0,3-5 0,2 1 0,1-1 0,1 1 0,-1 36 0,7 123 0,1-100 0,-1-37 0,2-1 0,13 73 0,-11-101 0,1-1 0,1 1 0,1-1 0,0-1 0,2 1 0,1-1 0,22 32 0,-1-10 0,3-1 0,65 63 0,-62-74 0,1-1 0,2-2 0,1-2 0,1-2 0,1-2 0,1-1 0,66 20 0,-40-20 0,2-4 0,95 12 0,152 0 0,-263-25 0,539 19 0,3-26 0,-174 0 0,475 3-1365,-864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0:49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0,'5'0,"10"0,11 0,7 0,10 0,2 0,-1 0,-4 0,-5 0,-3 0,-3 0,-2 0,3 0,6 0,6 0,0 0,-3 0,-8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0:50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27,'-4'0,"-11"0,-7-5,-4-1,-3 0,0 2,0 0,5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0:57.7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759 361,'-1'-3,"1"-1,-1 1,0-1,0 1,0 0,-1-1,1 1,-1 0,0 0,0 0,0 0,0 1,0-1,-1 0,-4-3,1 0,-1 0,0 1,0 0,0 1,-9-5,-13-2,1 3,-2 0,1 2,-1 1,-52-2,42 4,-1-2,-49-12,20 2,43 11,1-2,-31-11,50 14,0 0,0 0,1 0,-1-1,1 0,0-1,0 1,0-1,0-1,1 1,0-1,-7-9,11 13,-1-1,0 0,1 1,-1-1,1 0,0 0,0 0,0 0,1 0,-1-1,1 1,-1 0,1-5,0 6,1 0,-1 1,1-1,-1 0,1 1,-1-1,1 1,0-1,0 1,0-1,0 1,0 0,0-1,0 1,1 0,-1 0,0 0,1 0,-1 0,0 0,1 0,-1 0,1 1,0-1,-1 1,3-1,21-4,0 0,0 3,0 0,0 1,0 1,30 5,-41-3,-1 0,1 0,-1 1,1 1,-1 1,0-1,-1 2,1 0,20 14,-16-7,0 1,0 0,-1 2,-1 0,18 24,-7-8,-4-6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4:30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82,'9'-1,"0"0,0-1,1 0,-1 0,-1-1,1-1,0 1,-1-1,10-6,-6 3,1 1,0 0,14-3,5 2,0 1,0 2,0 1,1 1,61 6,-91-4,-1 1,0-1,1 1,-1-1,0 1,1 0,-1 0,0 0,0 0,0 1,0-1,0 0,0 1,0 0,0-1,-1 1,1 0,2 3,-2-1,0-1,0 1,-1 0,1 0,-1 1,1-1,-1 0,-1 0,2 9,-2-6,0 0,0 0,-1 0,0 0,0 0,0 0,-1 0,0-1,0 1,-1 0,0-1,0 0,-5 7,2-6,0-1,-1 0,0-1,0 1,0-1,-1-1,0 1,0-2,0 1,0-1,0 0,-1 0,1-1,-1 0,0-1,0 0,1 0,-13-1,12 0,0 0,-1-1,1 0,0-1,0 0,0 0,0-1,0 0,0 0,1-1,0 0,0-1,0 0,0 0,1 0,-1-1,-8-10,0-4,2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4:33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82,'9'-8,"1"0,0 1,0 0,1 0,0 1,0 0,1 1,0 0,0 1,0 1,0 0,24-3,11 1,1 3,53 5,-31-1,54-2,-93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3:54:35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179 498,'0'-3,"1"1,0-1,0 1,0 0,0 0,1-1,-1 1,0 0,1 0,-1 0,1 0,0 0,0 1,0-1,0 0,0 1,0 0,0-1,0 1,1 0,-1 0,5-1,14-9,11-11,55-49,-73 57,0-1,-1 0,0-1,-1 0,13-27,-24 42,6-12,-1 1,0-1,8-26,-13 36,-1 1,1-1,-1 0,1 1,-1-1,0 0,0 1,0-1,0 0,0 1,-1-1,1 0,-1 1,0-1,0 1,0-1,0 1,0-1,0 1,-1 0,1 0,-1-1,0 1,1 0,-1 0,0 1,-4-4,-11-5,0 1,-1 1,0 1,-1 0,0 1,-36-6,-119-8,158 19,6 0,-1 0,1 1,-1 0,-19 2,28-1,0-1,0 0,1 1,-1-1,0 1,0 0,1 0,-1 0,0-1,1 2,-1-1,1 0,-1 0,1 0,0 1,-1-1,1 0,0 1,0-1,0 1,0 0,0-1,1 1,-1 0,0 0,1-1,-1 1,1 0,-1 0,1 0,0 0,0 0,0 2,1 5,1 0,-1 1,2-1,-1-1,1 1,1 0,-1-1,2 1,5 9,1-1,1 0,0 0,18 17,-23-28,-1 0,1-1,0 1,0-2,1 1,-1-1,1 0,0 0,0-1,0 0,16 2,15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83AB1-B17B-4CBB-8F61-D5BF4DFA114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BD257-20C0-45BD-BA1F-9CBB3AC2E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5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8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7D89D-AC84-CF8A-F147-2B2F6FBCB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12BEA-F709-3D42-6B34-F7CF9ED09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FA03D-069B-099B-BC17-8B61E629A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B041-5551-2329-11D0-90133D5AD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12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EDAC-84B6-BAEE-E621-929A7E02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DC450-B31F-CAEF-08E2-B1B5C2DFF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012AB-688E-2F07-DBC9-49C00E320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The global namespace </a:t>
            </a:r>
            <a:r>
              <a:rPr lang="en-US" dirty="0"/>
              <a:t>is the namespace that contains namespaces and types that aren't declared inside a named namespace.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1428C-8747-0BE4-C100-E9478BCBC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6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ADCF-121F-F4FF-C598-7505D000A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26B49-4109-23F8-B9F5-7F5BFDFFF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0E653-068F-FDDF-EF57-28F80C5AF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87032-DE3C-9B7B-2F0A-A94FFA500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17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D213D-9237-92F6-0AD3-F8CFB7E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197D6-0303-3007-8A3F-AA88FA56C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FC58B-FFEC-673E-9E45-8CEEC63DB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13A3A-0158-1F14-D973-4A88B66A1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D95DB-F814-6410-20AB-3F6AFAA6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52B16-7218-D5AE-1AE1-FDBE27F92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DB013-C119-D6C6-E2D3-4657DC34F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AE435-7305-935A-1007-D1C07A2BE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29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941A6-ECA9-137C-5B34-6696E1FC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4B599-B0EF-5EFA-5F6A-EDBD648CD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9B3F7-4091-2178-7642-7688962C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ED584-A273-831D-C7D6-79168CEBD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4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5F0A-3CA5-D13F-740B-3ABA0600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E3E95-4DA4-A3B3-292B-525517CBA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33A85-6816-B5B0-064A-D2038652D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8A60-1C10-2626-072F-524A9B2E0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8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087EF-AF33-DE6E-3BE5-6C73B9A7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C3F5-F448-97D2-29B2-3E3166648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A941C-B60F-2F86-299C-3AB0001A4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9705E-5DF0-0A9F-CE80-9F2CDD04B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6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D59-2BDA-5937-47A4-FB9E79B47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58E05-B1F3-418D-80B9-23132EE52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C60BE-6A2A-6D54-7AC1-7CC23AEEE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 statements </a:t>
            </a:r>
            <a:r>
              <a:rPr lang="en-US" dirty="0"/>
              <a:t>are used for performing a single task or operation. </a:t>
            </a:r>
          </a:p>
          <a:p>
            <a:r>
              <a:rPr lang="en-US" b="1" dirty="0"/>
              <a:t>Compound statements </a:t>
            </a:r>
            <a:r>
              <a:rPr lang="en-US" dirty="0"/>
              <a:t>are used for executing multiple tasks or operations in specific contexts such as loops, conditional statements, and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0ABC6-984A-3826-A0D2-13EC52C1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5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CD539-695A-8FCB-BF55-DCBC88DA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DEFEC-D703-99D0-0453-0A6A5B2DD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6F3A6-7D04-D511-8228-ABE8D1857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A5DB-704B-4157-E293-76D4F4F8F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BE5CF-6C4A-3832-8E0D-C86574C15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1AACF-6C69-F505-873C-F1914D10E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3BE79-1E05-29F7-F810-A342EB402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10FB-949D-2225-E2EB-C719CC52A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72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8E482-1F55-1B35-82F1-4392914A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3E1E4-F216-F7F3-0DA3-56BD1BF60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4AA80-D752-D0D7-498D-BB42C3067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F02-C7B5-C1AB-9E18-F31B7B70B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71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4EF14-E465-41D1-6B42-2681883C1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90A538-F61E-0972-4FA1-229EA5CE2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E7AE1-54D8-C1CD-6C39-087D7F15D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CA3A7-7EFC-D767-2BEE-E2DC08E60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19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3DDA9-5250-D4E9-67CC-B370527F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CE627-854E-7818-AD34-CD028C175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C2865-8749-5194-EE75-9A149DD8E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BBEAF-3456-44F8-9ED0-92B2109A2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57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8E64-CCE8-00EB-9AB3-587A2F91E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BB977-D849-AEDA-A28E-A613772D4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879D7-F4D5-504C-D253-7DDDAC951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EFEE-520F-FC5C-E913-51F196E75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24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24717-F4C8-09CC-3543-BEE608A8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98BC1-7E69-6D62-46D7-B5AA47BAB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65B31-47D2-839A-B58D-B36704E61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B8812-A8FC-D950-F2A1-47C4A64E2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45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EEF4-6D43-99AC-1451-C17F0317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83772-0AF1-6CCD-889D-8DBB43F1A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D9F89-C1BE-1E4A-B5CD-2E35FA2E5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3A9D-7936-0DC9-3460-9B386C4FB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9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9184-88D1-8162-2F28-D3D6ED3F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C05EA-5EAA-45FD-F444-0F99229A7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8DE2F-ABCE-10E3-9E4E-9AC34698B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9AF09-BB21-1346-E6FE-3E6A21C2A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F282F-9BD8-E506-E607-CD00047A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B1286-68A6-B3CD-63DA-BB4E5AD88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6D94E-2A92-3BB2-AEDC-4FCCA1B61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D1147-026B-EAA8-63A5-A41EBAD4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C623-8040-DFC3-A261-46C68C8BD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F25E7-9675-626E-9D29-B9A563A99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0FE69-8C4F-CD21-F742-84CB0B3D2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41A48-8A5D-9424-BC28-87A117CCC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17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5FC1-0034-B9CE-18E5-86426F0DF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D6251-60B6-23E0-3069-D07A032B6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4554E-0952-605C-ABF0-19A935D27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6E434-9CFB-5A77-3423-1B1E93950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B41A9-8D03-9446-8ACF-30F1DB8E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10A67-BB5B-38C5-94D2-229ABB29C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F6FBF-87B5-3151-521B-A01D191B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24B3A-DD6E-07C0-8B6C-27754EE5D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91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5E0BF-D5A4-DD11-EF27-B0296272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B5F5C-7081-CBAD-7FC9-257E5E5F7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6F39E-F430-84F8-AA51-CF84EEE55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3434D-209E-25B2-2492-84A7EF55D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9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79089-223B-3B8D-5BCA-6495CEBF7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01029-895A-4DC7-2AB3-4FC9827C7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740E9-E5A1-5CF9-F4BC-8C1D64CA6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41290-9F0A-1D6B-A08E-6ACD7671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8322-2160-181C-7FF4-F5E325AEF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F253E0-E353-7111-719D-8FCD1285F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A3270-B93C-77F3-5EAF-E945743FD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30B6C-437D-2ECB-195C-5FD2FEDB2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73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2AB6-8D90-C598-75A9-3073781F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9DFB0-24B1-D303-9496-954933F64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96D88-D2BC-0205-6F77-361014B70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2F10-0C80-9832-A76B-1FD703D6B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14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BC37-DDA8-97B8-3607-39804E97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1FB32-7AA6-2601-B024-B561E5AAD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2CCE3-298B-5D28-F409-D682E9C75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F9E99-DB28-C087-AE19-58F7D44C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0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BF27D-7BE0-B2B8-2085-E4E98C5C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1C105-E116-A43B-2757-BEE786816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30BB1-E9A1-1CCE-022A-56078A145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64CF-0EDF-2864-67B8-78F87E1D5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EDC6-8FA9-E095-E6BC-AABC6D33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2072A-9222-7C65-48D3-9390049A0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F37E2-A55B-35C8-69A6-00353029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5319E-4B5B-D8E0-A0BE-A4A0AAE1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2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5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E4C9-5418-CF67-25FC-C0E6E05A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C96C6-0FC2-BC7D-2964-947B2F9E4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90530-0941-0D70-38D1-79821B776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AEDC6-B53A-2B71-0305-6353B7D44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6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C7F0A-C323-91D2-0069-F30D16F55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89F3F-01F5-D0E1-0A6D-426344B8D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D0623-407B-BF09-8431-83D2540B0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EADB9-B04E-C267-7E58-3D2D778CC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29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D22A0-847C-11FF-469A-851F3251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F4DEF-32F7-AB56-38A7-408102E9C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6A8EF-504E-33B4-BB41-6676E9A4F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6B39-824D-154C-9D22-C26C5A578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62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9D1B-19A3-ACB3-4EB3-A410B817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B9816-E9CD-DC2D-4E13-576245449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E2534-C0DF-460C-2F43-57AF693AC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9E622-DE65-BF26-A80D-B7A135A63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B794-C2B4-07CE-9D4B-72DE26F4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5D730-56DE-533D-8C3D-BCB1D781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948D2-AC07-E9F5-54CF-BCEF5BE07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3BEB-DBE9-0FDD-4149-AF314FE49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EB0ED-0602-AFFF-90F1-CD598681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A32F5-4E90-C01D-CC6A-E7EC191E5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C3C3C-80F8-4F8C-A24C-2AB99CC24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77EA1-1D04-E3D0-90F3-708201639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3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E7C69-B268-0751-CB61-B814ED64D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A7228-8481-C6A1-A6E0-8827A7014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4815C-14C4-EBCC-244F-DEA163D31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A8493-596A-3E5A-C1EE-8E7EA5F5D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3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186F9-73C4-D6DC-2DD8-28B04FB90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07087-E9C3-C39B-3D22-2AD7948D9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302A1-34EB-DF97-983C-A0E43A00D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470A-3AD8-15C0-0B24-0D9232239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3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D1D05-CFF0-1854-1EFA-F34B8846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D70CD-DA27-BE4A-D6C9-6A452167F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70FF0-0BB0-F547-5F5D-88EFC020C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6D888-6F6F-FCA3-1A64-2AD8B14A5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98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31750-C712-2D7A-1EAE-9D4A20E7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90429-69B1-1401-7DBE-27268DC36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9FE2BD-1465-9B98-D50A-057FA078D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effectLst/>
              </a:rPr>
              <a:t>enum</a:t>
            </a:r>
            <a:r>
              <a:rPr lang="en-US" dirty="0"/>
              <a:t> </a:t>
            </a:r>
            <a:r>
              <a:rPr lang="en-US" dirty="0" err="1">
                <a:solidFill>
                  <a:srgbClr val="2B91AF"/>
                </a:solidFill>
                <a:effectLst/>
              </a:rPr>
              <a:t>WeekDays</a:t>
            </a:r>
            <a:r>
              <a:rPr lang="en-US" dirty="0"/>
              <a:t> { Monday, Tuesday, Wednesday, Thursday, Friday, Saturday, Sunday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58A5-2D3A-A326-7153-407E45B58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7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13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265A-FFE1-6832-0A04-DEB31207C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0830C-BCB2-EFFD-C742-46DC0330C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696DCE-7964-A2F6-D51F-663E3D871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B7A0-E091-DA55-A327-202407436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90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4CF1-E305-C816-9DB1-6CF8D073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3FEE8-48B6-0D05-41AC-F616E37F3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22601-FFB9-DBC9-8882-2883711DA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76E17-EBB7-11BE-69CB-65D37EBE1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270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D51E7-68D2-988E-4E6D-FB3D77C8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6643F-DE3C-AE3B-EE0A-287371003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09305-1C6A-7A30-739C-8A95C6085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50496-AE14-D925-31CD-F3F0363A5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133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5C11-2043-DDCA-2B0F-216E244C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DF9DE-271C-6CC1-8B8A-408829618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EFDF2-C801-113A-B1E8-EBF73F23C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A2233-9D8B-3387-931C-15406CB30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06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27D8B-D51F-2EB5-8556-53F08C8A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C006A-1BEB-9C4A-4B06-9872E8D63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FFC5A-A625-2DDB-331F-60315664C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1FDF2-D879-27D6-E931-3F77F0758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3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7CAC-5A03-E89C-7D78-AA2E3F79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65880-9479-A03E-7642-0C9735FA7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E6EA3-7C13-F1E4-F154-30E1A57E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F8FFF-E448-E38F-9B85-F6911AB5B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661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C0F6-4694-43AC-5A63-3F7DE1A7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613F-3EE0-5CB6-14CD-06C19A644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CA4BF-9F27-F697-B337-F50ABECD4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7B33E-F6A9-A85E-A8A7-86F370672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3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EB61B-9AC8-64A7-ED23-F82AE80C5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5CC71-3E01-122B-5441-709243DB3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284A1-61A5-C21D-C7CF-B0530FB03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3148-8E7E-F08A-F462-5F4F6F065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767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DF8E-475C-781E-D298-6F71A8A1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958CC-1AC9-1F4E-348B-B57CFFCED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2A73B-8848-4473-4A48-6049A4E68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C657A-89C6-6C87-6E63-28E2D4633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97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0E8E-E312-244A-244D-7DCDCDD7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DFD46-6ABF-432F-5867-EAC56A0A6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E939B-359B-A05C-B079-9656A9D4D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21D21-FD92-1B51-5A9D-5C231EC42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9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A859-3D9B-5520-6414-A18F68F2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F80BA-24CE-EA15-C84D-AEBC0AB3E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59765-5E7E-605D-30AC-C2FE70997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79B75-3CE7-FDCD-E049-6A0AB82BC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6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6CB09-BB7C-61D1-0A05-84693D6D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B8C4A-C5CC-D9EE-A3AB-F52AB8B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85E88-1C6A-EA52-C3B6-E0534AFE7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6EF3D-EA8C-C23B-9F28-CB0C1DFA4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80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8BFFF-9FC3-F848-5466-8171B589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AE6FB-B4EF-70C6-8252-F1AD1F1B6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D3908-E33E-B6FB-08EF-330F35D54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5E40B-4356-EB43-BBDE-772C1279F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6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56DA-9135-2F52-BB6F-06F09E4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8AA9C-3F86-0324-484B-69A3E14E0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0CACD-BA43-903B-93E0-559F55097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20B40-AF34-CEEE-5B48-5E532298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252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1D601-EE33-FA8F-5D97-7E1E6AAB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047D3-0C8C-8135-219D-31953732F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F5C8E-E7C6-AAE1-0565-6F651DEF7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EB36-8D08-17A8-9425-AC13FF9C1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448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725D-9807-1DC5-190A-B998214F8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C38F9-C24C-671E-88A1-B10DECDF6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059A3-6C36-CF9C-204F-F5BA6106B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ADFC9-BB4D-A0AB-5DA9-5800E0C7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49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6022-287B-BC23-AA54-F78E16EA3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9FC6A-9065-8C82-2A4F-A3D5184CA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0ECE3-FC4D-4265-0112-E6D1E71BD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91D3-0D18-202E-84DD-FD12D9627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22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8B62C-23CB-8085-1EF1-DBE318B29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EEF65-2C17-64A4-E9B7-8C34DD01A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D64C2-95BE-A0AE-447D-59FCA890B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8DF9D-2165-3940-5F73-10F1FAE22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49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E1DE-2907-6447-E529-B435E06F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ECA1E-1D7A-DFF8-6355-B062FF8D4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8CB72-E2EB-D948-F85B-50AC381F2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749F9-74A5-87A2-7E99-DAD0AD22C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45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0039-9BB2-317E-0191-98CA0E50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FFDC3-8065-1B4D-E181-F85A7BE3B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6C3F9-DE03-11A8-0909-A1940CE3B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C5CC-65EF-24DC-748D-AE9BDEAD6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09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00DA1-03AC-9F93-164A-FEED16CEC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E7DE9-E5AB-897A-8E44-1EF1C7EF6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3895-5CFF-A1B8-ED29-F3C324E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94A1C-556C-06FA-F05E-B9D071987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3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517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4165-2C2B-036E-8F86-27D8FAF2B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4289D-B79E-70B5-44EB-4DA54150C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4FA61-AD7B-FF38-50C2-2A3390967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9ECD9-7822-17EC-9F2C-06A9C4BFB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16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9900E-AFA4-123D-AAC1-4EEDB217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21617-60FE-7E26-98CC-3C327C104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CE667-7C66-707E-0AC1-F75AE8EA4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36828-FFD7-3C85-91C6-4C25026DC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97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396F-C123-158D-FE61-2A074B99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1E8A3-1134-447B-C348-5ACB30BB3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14A57-A0D9-76FE-FBB2-D2879F71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int[] scores = { 3, 2, 5, 4, 1 };</a:t>
            </a:r>
          </a:p>
          <a:p>
            <a:endParaRPr lang="en-US" dirty="0"/>
          </a:p>
          <a:p>
            <a:r>
              <a:rPr lang="en-US" dirty="0" err="1"/>
              <a:t>Console.WriteLine</a:t>
            </a:r>
            <a:r>
              <a:rPr lang="en-US" dirty="0"/>
              <a:t>("scores:");</a:t>
            </a:r>
          </a:p>
          <a:p>
            <a:r>
              <a:rPr lang="en-US" dirty="0" err="1"/>
              <a:t>PrintArray</a:t>
            </a:r>
            <a:r>
              <a:rPr lang="en-US" dirty="0"/>
              <a:t>(scores);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get the first two elements</a:t>
            </a:r>
          </a:p>
          <a:p>
            <a:r>
              <a:rPr lang="en-US" dirty="0"/>
              <a:t>int[] </a:t>
            </a:r>
            <a:r>
              <a:rPr lang="en-US" dirty="0" err="1"/>
              <a:t>subScores</a:t>
            </a:r>
            <a:r>
              <a:rPr lang="en-US" dirty="0"/>
              <a:t> = scores[..2];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("scores[2..]:");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 get the elements starting from the 3rd element</a:t>
            </a:r>
          </a:p>
          <a:p>
            <a:r>
              <a:rPr lang="en-US" dirty="0" err="1"/>
              <a:t>subScores</a:t>
            </a:r>
            <a:r>
              <a:rPr lang="en-US" dirty="0"/>
              <a:t> = scores[2..];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("scores[2..]:");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 get all the elements starting from the 2nd element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("scores[1..3]:");</a:t>
            </a:r>
          </a:p>
          <a:p>
            <a:r>
              <a:rPr lang="en-US" dirty="0" err="1"/>
              <a:t>subScores</a:t>
            </a:r>
            <a:r>
              <a:rPr lang="en-US" dirty="0"/>
              <a:t> = scores[1..3];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C3836"/>
                </a:solidFill>
                <a:effectLst/>
                <a:latin typeface="Roboto Mono" panose="020F0502020204030204" pitchFamily="49" charset="0"/>
              </a:rPr>
              <a:t>Range r = </a:t>
            </a:r>
            <a:r>
              <a:rPr lang="en-US" b="0" i="0" dirty="0">
                <a:effectLst/>
                <a:latin typeface="Roboto Mono" panose="020F0502020204030204" pitchFamily="49" charset="0"/>
              </a:rPr>
              <a:t>1..3</a:t>
            </a:r>
            <a:r>
              <a:rPr lang="en-US" b="0" i="0" dirty="0">
                <a:solidFill>
                  <a:srgbClr val="3C3836"/>
                </a:solidFill>
                <a:effectLst/>
                <a:latin typeface="Roboto Mono" panose="020F0502020204030204" pitchFamily="49" charset="0"/>
              </a:rPr>
              <a:t>;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1EC30-8442-81DA-A214-DFA3B369B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06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ABAF0-4C0F-90C6-0719-83A57D93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0ACB2-E829-BA33-8CA9-1646C0DFB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5419E-86D1-121A-C7E7-3F328353A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int[] scores = { 3, 2, 5, 4, 1 };</a:t>
            </a:r>
          </a:p>
          <a:p>
            <a:endParaRPr lang="en-US" dirty="0"/>
          </a:p>
          <a:p>
            <a:r>
              <a:rPr lang="en-US" dirty="0" err="1"/>
              <a:t>Console.WriteLine</a:t>
            </a:r>
            <a:r>
              <a:rPr lang="en-US" dirty="0"/>
              <a:t>("scores:");</a:t>
            </a:r>
          </a:p>
          <a:p>
            <a:r>
              <a:rPr lang="en-US" dirty="0" err="1"/>
              <a:t>PrintArray</a:t>
            </a:r>
            <a:r>
              <a:rPr lang="en-US" dirty="0"/>
              <a:t>(scores);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get the first two elements</a:t>
            </a:r>
          </a:p>
          <a:p>
            <a:r>
              <a:rPr lang="en-US" dirty="0"/>
              <a:t>int[] </a:t>
            </a:r>
            <a:r>
              <a:rPr lang="en-US" dirty="0" err="1"/>
              <a:t>subScores</a:t>
            </a:r>
            <a:r>
              <a:rPr lang="en-US" dirty="0"/>
              <a:t> = scores[..2];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("scores[2..]:");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 get the elements starting from the 3rd element</a:t>
            </a:r>
          </a:p>
          <a:p>
            <a:r>
              <a:rPr lang="en-US" dirty="0" err="1"/>
              <a:t>subScores</a:t>
            </a:r>
            <a:r>
              <a:rPr lang="en-US" dirty="0"/>
              <a:t> = scores[2..];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("scores[2..]:");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 get all the elements starting from the 2nd element</a:t>
            </a:r>
          </a:p>
          <a:p>
            <a:r>
              <a:rPr lang="en-US" dirty="0" err="1"/>
              <a:t>Console.WriteLine</a:t>
            </a:r>
            <a:r>
              <a:rPr lang="en-US" dirty="0"/>
              <a:t>("scores[1..3]:");</a:t>
            </a:r>
          </a:p>
          <a:p>
            <a:r>
              <a:rPr lang="en-US" dirty="0" err="1"/>
              <a:t>subScores</a:t>
            </a:r>
            <a:r>
              <a:rPr lang="en-US" dirty="0"/>
              <a:t> = scores[1..3];</a:t>
            </a:r>
          </a:p>
          <a:p>
            <a:r>
              <a:rPr lang="en-US" dirty="0" err="1"/>
              <a:t>PrintArray</a:t>
            </a:r>
            <a:r>
              <a:rPr lang="en-US" dirty="0"/>
              <a:t>(</a:t>
            </a:r>
            <a:r>
              <a:rPr lang="en-US" dirty="0" err="1"/>
              <a:t>subScores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C3836"/>
                </a:solidFill>
                <a:effectLst/>
                <a:latin typeface="Roboto Mono" panose="020F0502020204030204" pitchFamily="49" charset="0"/>
              </a:rPr>
              <a:t>Range r = </a:t>
            </a:r>
            <a:r>
              <a:rPr lang="en-US" b="0" i="0" dirty="0">
                <a:effectLst/>
                <a:latin typeface="Roboto Mono" panose="020F0502020204030204" pitchFamily="49" charset="0"/>
              </a:rPr>
              <a:t>1..3</a:t>
            </a:r>
            <a:r>
              <a:rPr lang="en-US" b="0" i="0" dirty="0">
                <a:solidFill>
                  <a:srgbClr val="3C3836"/>
                </a:solidFill>
                <a:effectLst/>
                <a:latin typeface="Roboto Mono" panose="020F0502020204030204" pitchFamily="49" charset="0"/>
              </a:rPr>
              <a:t>;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C0779-68E1-1199-9C7F-AEAB443C0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859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26ECF-504C-E18C-B8C6-AAA2ECD3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0FE85-E9F9-822C-C6A7-873DDDA9E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EBA0B-3712-53FD-AE3D-E48F7867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6B79D-54B6-0215-6926-E267E1AA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94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1C94-16DD-7B74-E314-3EBAB483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91994-07AC-3E3B-58FB-EB69F24AB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7B196-8DD9-3E8B-825A-861F1CA56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58F0B-DB1A-0E0D-5075-1CD52DE69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64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EF382-C6FA-0088-7CCF-1020172A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7BE30-6103-B142-FBC8-CE1576654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13291-1FB7-BD37-0EB0-80753291A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3C2DA-26A1-65DC-85F4-02F7D71F1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9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6F537-1B48-96E6-52BC-A41D1E21C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63AEB-0622-6623-27C8-B52EACCF5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6DEFC-7B92-F594-2D29-238FE8555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D9C4A-69A1-4D57-5173-360271DC8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1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7001A-2FB5-26FB-3649-AE734D7C8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DAFF1-388B-55B6-9C60-F8D45A4E3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DAA05-0763-F40C-3B2B-740C26536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7FB9-50FB-EB83-4AE9-A7E5C11E8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041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3FA9-8847-38B8-149E-B7761BD6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ED83D-0A7B-7991-AB17-0F7A74101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89400-E56C-2D72-810F-18D4BDB66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AAAC-BC1C-A403-7162-17C5E4FBC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9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636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4A4C2-FA7D-29A8-FE30-377102D2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B9BED-80DE-190A-DE13-DBCD9E7D2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716AB-03AE-5C9B-9004-6907CA3C0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0128-37A3-B718-02F0-6E5A98B0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484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71108-FBA3-F8F5-CFD3-A8E09026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8E348-05D3-2374-07FD-DCE9736F6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360A3-FE8A-C749-6E3B-3311B4666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B0E65-6CBE-381D-BDD8-F8EF0E730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60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BD257-20C0-45BD-BA1F-9CBB3AC2E8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0003-7531-C844-9B4E-8AD07BC0D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3A69E-A8FF-F04A-83EA-37E293CD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DE58D-1239-084B-A6E9-1DDB45DA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7F0D2-202A-D94D-AEF9-A12552B7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5CF3-4B05-BA46-9CC6-3BA773A5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2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0338-CECF-6C44-B23C-B217F843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94233-56E8-F349-8A6F-910725BCF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6CCF6-7E8D-0847-8911-0A6CAB90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4B113-7C1C-F742-AED7-6424AADF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741FD-0301-EC44-82C2-DAB6DF0D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D616D-D9DF-6242-BC2C-3FCBEBDBD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598AC-2EF1-4846-9EBA-D53415E16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DCBF1-8AF3-AE45-BE77-C4DAA2A0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50856-D354-7143-B686-BC988BA1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BB75-35B9-D44A-8C9D-4B0A85B2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6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A2B9-B4A4-8845-8A6E-01AC6710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5F35-C45E-4A4E-AE93-AAC533E7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CAF43-8E52-B348-8EA1-3FC4C9A8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B0BD7-870E-5C40-A7BA-5BA40757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59C6F-9F4F-4341-AC4D-380A6B14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085-B9A9-5947-A03A-FC6953D5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BA10-2F33-694F-A397-168E15483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DD153-A7D8-DD44-B9F4-7B62E2D0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FE1B6-3019-F542-8C47-62D254D7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0D89B-C97C-0148-AB66-DDB5FA02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0154-17CE-0E4F-8BCF-9293C5D7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8735-89DC-594D-ACC1-CEAEDA2F0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841FE-A759-FA47-ABEE-F99429FE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55047-EA47-6A43-94FA-86D42CF4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CD470-ADEC-494E-BF61-DC0C52B5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F85A5-F351-C845-9649-0B54A14E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D27E-CAF5-8544-B233-B4521858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7F969-3EBE-B14F-9555-5430DED4D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49AC9-C8A0-B249-9129-9058FD32A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9D325-2E83-254E-84A1-166E204A1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CA544-66FA-404A-8660-AAC4462F8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FBA0F5-5629-0245-91AD-36F65F537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5D76D-5438-554F-8F86-174A7818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002CF-5254-1D43-A555-91406D47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1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D474-8FE3-3447-BA52-E6EE9800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E750B-B16D-E648-A832-01244163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17A01-CC41-EB44-A22F-47FC2B67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D1A03-5212-EF46-82E9-36B36236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134B9-1E8C-9F46-A0BF-8BE3AA68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EE943-3593-234D-A427-74E34FB2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040E8-9CD5-604A-B9BC-A1AC90C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4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C959-B7AA-264A-98E0-588E9F4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8372-373C-564E-9962-72C2A7C3D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60BF2-2101-7C47-8823-0F05E431C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F23AB-E8FD-174B-B4B6-6B15D1D3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71285-0A48-D447-8E47-72D455ED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6785-0B3C-7F47-BB4A-88C28597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2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76A4-CBE7-5C43-B141-FB413638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2E42B-5CCF-0841-8DC3-44DBC9F12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363C4-7DC2-8F46-A1E2-D1D2ACC46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6162D-431B-904C-A67D-C43B4127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EF292-6E00-BF45-B15D-7FC68F2A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418B-C024-244C-A738-6DB80FF2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7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80F82-2AA8-DB46-B3F2-3F862891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F92B-3F20-0644-BC26-93278F38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A355C-256F-874F-B9B7-0279C93C9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0454D-EC4E-B545-84D0-A1F58249A78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8BB0-3200-AD49-A86A-5CA8BE93D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45C8-7AFA-7C4E-B960-701D67B6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00C09-B7DF-CE40-B4A1-8239290CD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4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250.png"/><Relationship Id="rId4" Type="http://schemas.openxmlformats.org/officeDocument/2006/relationships/customXml" Target="../ink/ink2.xml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11" Type="http://schemas.openxmlformats.org/officeDocument/2006/relationships/image" Target="../media/image32.png"/><Relationship Id="rId5" Type="http://schemas.openxmlformats.org/officeDocument/2006/relationships/customXml" Target="../ink/ink5.xm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customXml" Target="../ink/ink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communit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06DAD-0A44-D848-8A7A-2814375B0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3" b="6267"/>
          <a:stretch/>
        </p:blipFill>
        <p:spPr>
          <a:xfrm>
            <a:off x="0" y="0"/>
            <a:ext cx="12192000" cy="688144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3E56AE-86B8-6A41-A601-478DA283AC0E}"/>
              </a:ext>
            </a:extLst>
          </p:cNvPr>
          <p:cNvSpPr/>
          <p:nvPr/>
        </p:nvSpPr>
        <p:spPr>
          <a:xfrm>
            <a:off x="611769" y="616356"/>
            <a:ext cx="10968464" cy="5695628"/>
          </a:xfrm>
          <a:prstGeom prst="roundRect">
            <a:avLst>
              <a:gd name="adj" fmla="val 0"/>
            </a:avLst>
          </a:prstGeom>
          <a:solidFill>
            <a:srgbClr val="395C7A">
              <a:alpha val="93000"/>
            </a:srgbClr>
          </a:solidFill>
          <a:ln>
            <a:noFill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chivo Narrow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3C6A47-1FE6-7F4A-8C20-EE95FF1188AD}"/>
              </a:ext>
            </a:extLst>
          </p:cNvPr>
          <p:cNvSpPr/>
          <p:nvPr/>
        </p:nvSpPr>
        <p:spPr>
          <a:xfrm>
            <a:off x="4486835" y="5974596"/>
            <a:ext cx="321833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95C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sinaiuniversity.net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D555C-2097-AC4B-93AA-D0EA624FC0E7}"/>
              </a:ext>
            </a:extLst>
          </p:cNvPr>
          <p:cNvSpPr txBox="1"/>
          <p:nvPr/>
        </p:nvSpPr>
        <p:spPr>
          <a:xfrm>
            <a:off x="2584579" y="4320706"/>
            <a:ext cx="7333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Eng. </a:t>
            </a:r>
            <a:r>
              <a:rPr lang="en-US" sz="4000" b="1" cap="none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Muhammad Saeed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Eng. Mohammed </a:t>
            </a:r>
            <a:r>
              <a:rPr lang="en-US" sz="4000" b="1" dirty="0" err="1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Abusarie</a:t>
            </a:r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543DC-3766-5A44-87AE-8C1DB76F405F}"/>
              </a:ext>
            </a:extLst>
          </p:cNvPr>
          <p:cNvSpPr/>
          <p:nvPr/>
        </p:nvSpPr>
        <p:spPr>
          <a:xfrm flipV="1">
            <a:off x="3057832" y="3966144"/>
            <a:ext cx="6459794" cy="554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AFCEE2-2CB0-5E42-B67D-9DD09AA8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527" y="1460834"/>
            <a:ext cx="6364944" cy="1214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81EE8-1584-C7CD-E96D-62CB4B2A840F}"/>
              </a:ext>
            </a:extLst>
          </p:cNvPr>
          <p:cNvSpPr txBox="1"/>
          <p:nvPr/>
        </p:nvSpPr>
        <p:spPr>
          <a:xfrm>
            <a:off x="4340670" y="3129363"/>
            <a:ext cx="3815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WDT </a:t>
            </a:r>
            <a:r>
              <a:rPr lang="en-US" sz="4000" b="1" dirty="0">
                <a:solidFill>
                  <a:schemeClr val="accent2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~</a:t>
            </a:r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Practical</a:t>
            </a:r>
          </a:p>
        </p:txBody>
      </p:sp>
    </p:spTree>
    <p:extLst>
      <p:ext uri="{BB962C8B-B14F-4D97-AF65-F5344CB8AC3E}">
        <p14:creationId xmlns:p14="http://schemas.microsoft.com/office/powerpoint/2010/main" val="268255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DA12B3-8F78-7DD6-1F88-A0D042325ECE}"/>
              </a:ext>
            </a:extLst>
          </p:cNvPr>
          <p:cNvGrpSpPr/>
          <p:nvPr/>
        </p:nvGrpSpPr>
        <p:grpSpPr>
          <a:xfrm>
            <a:off x="611095" y="1117279"/>
            <a:ext cx="11088061" cy="5951736"/>
            <a:chOff x="611095" y="1117279"/>
            <a:chExt cx="11088061" cy="59517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FA5DA3-F397-3A37-3A35-A85612D67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95" y="1117279"/>
              <a:ext cx="11088061" cy="595173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32B54-6119-5179-E5A6-34A24BBB89F8}"/>
                </a:ext>
              </a:extLst>
            </p:cNvPr>
            <p:cNvSpPr/>
            <p:nvPr/>
          </p:nvSpPr>
          <p:spPr>
            <a:xfrm>
              <a:off x="8042988" y="4572000"/>
              <a:ext cx="3396343" cy="7678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628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4E1DAC-3B61-73B2-3C2B-3E27A0FA8096}"/>
              </a:ext>
            </a:extLst>
          </p:cNvPr>
          <p:cNvGrpSpPr/>
          <p:nvPr/>
        </p:nvGrpSpPr>
        <p:grpSpPr>
          <a:xfrm>
            <a:off x="681539" y="903566"/>
            <a:ext cx="11133785" cy="5944115"/>
            <a:chOff x="681539" y="903566"/>
            <a:chExt cx="11133785" cy="59441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98BD0D-32AA-FDB6-56C6-4030C571385D}"/>
                </a:ext>
              </a:extLst>
            </p:cNvPr>
            <p:cNvGrpSpPr/>
            <p:nvPr/>
          </p:nvGrpSpPr>
          <p:grpSpPr>
            <a:xfrm>
              <a:off x="681539" y="903566"/>
              <a:ext cx="11133785" cy="5944115"/>
              <a:chOff x="588233" y="1124900"/>
              <a:chExt cx="11133785" cy="59441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091E492-9666-05CA-6593-47AAF85D5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233" y="1124900"/>
                <a:ext cx="11133785" cy="594411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0EFA89-02A5-9678-3E0D-ED1768A54B4F}"/>
                  </a:ext>
                </a:extLst>
              </p:cNvPr>
              <p:cNvSpPr/>
              <p:nvPr/>
            </p:nvSpPr>
            <p:spPr>
              <a:xfrm>
                <a:off x="5719666" y="2295331"/>
                <a:ext cx="5542383" cy="100770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36709A-2012-A5AE-4DC9-F4141207811E}"/>
                  </a:ext>
                </a:extLst>
              </p:cNvPr>
              <p:cNvSpPr/>
              <p:nvPr/>
            </p:nvSpPr>
            <p:spPr>
              <a:xfrm>
                <a:off x="10646229" y="6514298"/>
                <a:ext cx="865909" cy="33338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A386EE-C196-C348-9BFD-B2FA33FEC4B3}"/>
                </a:ext>
              </a:extLst>
            </p:cNvPr>
            <p:cNvSpPr/>
            <p:nvPr/>
          </p:nvSpPr>
          <p:spPr>
            <a:xfrm>
              <a:off x="5811134" y="1674258"/>
              <a:ext cx="1317454" cy="3333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87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A5B5F-0CAE-87AA-A8BF-7951CB503C5B}"/>
              </a:ext>
            </a:extLst>
          </p:cNvPr>
          <p:cNvGrpSpPr/>
          <p:nvPr/>
        </p:nvGrpSpPr>
        <p:grpSpPr>
          <a:xfrm>
            <a:off x="913353" y="1003276"/>
            <a:ext cx="11133785" cy="5913632"/>
            <a:chOff x="588233" y="1155383"/>
            <a:chExt cx="11133785" cy="5913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7D7D66-A99F-F7BD-E2F2-9897C7BD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33" y="1155383"/>
              <a:ext cx="11133785" cy="591363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862F3-A792-A718-24B9-2AEBAA366154}"/>
                </a:ext>
              </a:extLst>
            </p:cNvPr>
            <p:cNvSpPr/>
            <p:nvPr/>
          </p:nvSpPr>
          <p:spPr>
            <a:xfrm>
              <a:off x="755780" y="2292152"/>
              <a:ext cx="5990253" cy="26250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8A1F18-6ACC-28BA-D84E-ED770B69A265}"/>
                </a:ext>
              </a:extLst>
            </p:cNvPr>
            <p:cNvSpPr/>
            <p:nvPr/>
          </p:nvSpPr>
          <p:spPr>
            <a:xfrm>
              <a:off x="10646229" y="6560003"/>
              <a:ext cx="865909" cy="3333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56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84F15-E0D1-A7EE-8E5F-5B9AE9C19668}"/>
              </a:ext>
            </a:extLst>
          </p:cNvPr>
          <p:cNvGrpSpPr/>
          <p:nvPr/>
        </p:nvGrpSpPr>
        <p:grpSpPr>
          <a:xfrm>
            <a:off x="592044" y="1178245"/>
            <a:ext cx="11126164" cy="5890770"/>
            <a:chOff x="592044" y="1178245"/>
            <a:chExt cx="11126164" cy="58907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7F9037-9250-132B-18D6-5C8796F2082A}"/>
                </a:ext>
              </a:extLst>
            </p:cNvPr>
            <p:cNvGrpSpPr/>
            <p:nvPr/>
          </p:nvGrpSpPr>
          <p:grpSpPr>
            <a:xfrm>
              <a:off x="592044" y="1178245"/>
              <a:ext cx="11126164" cy="5890770"/>
              <a:chOff x="592044" y="1178245"/>
              <a:chExt cx="11126164" cy="589077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F19B892-ACCD-E01E-855B-183EFF45B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44" y="1178245"/>
                <a:ext cx="11126164" cy="589077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CBDE6C-2B50-C469-64BD-4A28AA92EB12}"/>
                  </a:ext>
                </a:extLst>
              </p:cNvPr>
              <p:cNvSpPr/>
              <p:nvPr/>
            </p:nvSpPr>
            <p:spPr>
              <a:xfrm>
                <a:off x="709126" y="2323322"/>
                <a:ext cx="5514391" cy="85841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AC74007-8F19-02C9-6ED5-6236A06E9085}"/>
                </a:ext>
              </a:extLst>
            </p:cNvPr>
            <p:cNvSpPr/>
            <p:nvPr/>
          </p:nvSpPr>
          <p:spPr>
            <a:xfrm>
              <a:off x="10687916" y="6557343"/>
              <a:ext cx="865909" cy="33338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98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8B8AF-458D-A7BF-5D50-D2B7EF9A3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49AE3A-0686-B6E8-9225-0EDAF986D54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B4D69-E95B-A4B6-40D0-2E5780EF8FE7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EBACB5-02CE-4687-F48F-90C8648824C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43EEEE-C8FE-5BDF-3A89-18E04AB1B11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E83EAD-BB9F-9523-C57F-5F7BB87396BD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CD7C51-FECD-5F0F-6937-AB74944917DB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322EA95-F8AA-1139-EB22-A3CDB7CAA40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3D652-3A47-CEB1-5729-FDE83EBA8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72" y="1032578"/>
            <a:ext cx="11523308" cy="50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9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First Program - Hello World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E49D16-AC5C-EDF0-765E-1085D8E7742F}"/>
              </a:ext>
            </a:extLst>
          </p:cNvPr>
          <p:cNvSpPr txBox="1"/>
          <p:nvPr/>
        </p:nvSpPr>
        <p:spPr>
          <a:xfrm>
            <a:off x="329473" y="979961"/>
            <a:ext cx="11651306" cy="505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program structure</a:t>
            </a:r>
            <a:r>
              <a:rPr lang="en-US" sz="36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00"/>
                </a:solidFill>
                <a:latin typeface="Cascadia Mono" panose="020B0609020000020004" pitchFamily="49" charset="0"/>
              </a:rPr>
              <a:t>using </a:t>
            </a:r>
            <a:r>
              <a:rPr lang="en-US" sz="3200" u="sng" dirty="0">
                <a:solidFill>
                  <a:schemeClr val="bg1"/>
                </a:solidFill>
                <a:latin typeface="Cascadia Mono" panose="020B0609020000020004" pitchFamily="49" charset="0"/>
              </a:rPr>
              <a:t>System</a:t>
            </a: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</a:rPr>
              <a:t>: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‘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statement is used to import existing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our application.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00"/>
                </a:solidFill>
                <a:latin typeface="Cascadia Mono" panose="020B0609020000020004" pitchFamily="49" charset="0"/>
              </a:rPr>
              <a:t>namespace </a:t>
            </a:r>
            <a:r>
              <a:rPr lang="en-US" sz="3200" u="sng" dirty="0">
                <a:solidFill>
                  <a:schemeClr val="bg1"/>
                </a:solidFill>
                <a:latin typeface="Cascadia Mono" panose="020B0609020000020004" pitchFamily="49" charset="0"/>
              </a:rPr>
              <a:t>ConsoleApp2</a:t>
            </a: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namespace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holds related code together, helping us organize the program.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just a logical grouping of classes.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340250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FD867-7C8F-A2D3-9C13-36FD91FD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B0E5C7-DB8B-3CBB-4A8A-22C6ED28075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6D9366-05E3-B692-3682-09772CAD785D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First Program - Hello World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0A87A4-A179-3485-9372-11BD02020E0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953587-6DA9-4AB8-EEE2-04272CD5E80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7B993B-5B70-F654-83D5-11097F4F94A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86D749-2B8A-79EA-D323-2B0B06B4C493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5A21C2-31CE-DBF3-0AB7-0B4803215F71}"/>
              </a:ext>
            </a:extLst>
          </p:cNvPr>
          <p:cNvSpPr txBox="1"/>
          <p:nvPr/>
        </p:nvSpPr>
        <p:spPr>
          <a:xfrm>
            <a:off x="329473" y="979961"/>
            <a:ext cx="116513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program structure</a:t>
            </a:r>
            <a:r>
              <a:rPr lang="en-US" sz="36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00"/>
                </a:solidFill>
                <a:latin typeface="Cascadia Mono" panose="020B0609020000020004" pitchFamily="49" charset="0"/>
              </a:rPr>
              <a:t>class </a:t>
            </a:r>
            <a:r>
              <a:rPr lang="en-US" sz="3200" u="sng" dirty="0">
                <a:solidFill>
                  <a:schemeClr val="bg1"/>
                </a:solidFill>
                <a:latin typeface="Cascadia Mono" panose="020B0609020000020004" pitchFamily="49" charset="0"/>
              </a:rPr>
              <a:t>Program</a:t>
            </a: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code needs to be defined in a self-sustaining module called a ‘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.’  Every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belongs to 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00"/>
                </a:solidFill>
                <a:latin typeface="Cascadia Mono" panose="020B0609020000020004" pitchFamily="49" charset="0"/>
              </a:rPr>
              <a:t>Main()</a:t>
            </a: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special function which is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called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a console application runs.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DCB037-950A-C701-6958-6B091B2C4491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103062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FDF94-722C-74CE-BCF8-C893EEF2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FE325-0C6C-A88F-7869-CC32AA3B9FB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89FEF9-6060-EB87-08BA-6909CAF30436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First Program - Hello World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D1B804-73C0-8EB3-01E4-507FCFBD441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F4F1E8-C353-333E-461D-0B75105031AD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172902-60F7-15AD-FF54-9016EFEC838D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F300F5-D9E4-0D42-7B34-378B427E1B9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8E25EA-76D3-5F74-B5D0-90E3576477C7}"/>
              </a:ext>
            </a:extLst>
          </p:cNvPr>
          <p:cNvSpPr txBox="1"/>
          <p:nvPr/>
        </p:nvSpPr>
        <p:spPr>
          <a:xfrm>
            <a:off x="329473" y="979961"/>
            <a:ext cx="11651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program structure</a:t>
            </a:r>
            <a:r>
              <a:rPr lang="en-US" sz="36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u="sng" dirty="0">
              <a:solidFill>
                <a:srgbClr val="FFFF00"/>
              </a:solidFill>
              <a:latin typeface="Cascadia Mono" panose="020B0609020000020004" pitchFamily="49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00"/>
                </a:solidFill>
                <a:latin typeface="Cascadia Mono" panose="020B0609020000020004" pitchFamily="49" charset="0"/>
              </a:rPr>
              <a:t>WriteLine: 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we are using an inbuilt method called ‘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WriteLine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to write the string “Hello World” in the console.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C0A96-9CA6-0DCA-255E-D27FC0C8CD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425145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D1A3-5316-A74B-B20A-A284BBA7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D7DE7F-7F44-712B-4F28-DD4F27412203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743A8-51DE-28DF-331B-55C5E851381E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32DE2-BA45-6370-1EA9-86ACA41E44D1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B1734-8458-A514-1121-22502D8ABBFF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2C4FC1-2158-3131-1BC3-37D2C454749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D6CE1-E750-D19D-7F33-5C732A8DD27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7BBCAB0-7F7D-AEA0-5C9E-019D0D3C4C6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4FDD5-8EEC-E33A-2F2E-1AC1500C028B}"/>
              </a:ext>
            </a:extLst>
          </p:cNvPr>
          <p:cNvGrpSpPr/>
          <p:nvPr/>
        </p:nvGrpSpPr>
        <p:grpSpPr>
          <a:xfrm>
            <a:off x="572992" y="1202252"/>
            <a:ext cx="11164267" cy="5883150"/>
            <a:chOff x="572992" y="1202252"/>
            <a:chExt cx="11164267" cy="58831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8FE14F-7307-2E6E-766D-2881E4C2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992" y="1202252"/>
              <a:ext cx="11164267" cy="588315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AFFCD2-CED4-FD10-5EA8-B0C7E77C89E0}"/>
                </a:ext>
              </a:extLst>
            </p:cNvPr>
            <p:cNvGrpSpPr/>
            <p:nvPr/>
          </p:nvGrpSpPr>
          <p:grpSpPr>
            <a:xfrm>
              <a:off x="649043" y="2327615"/>
              <a:ext cx="10863095" cy="4566721"/>
              <a:chOff x="649043" y="2327615"/>
              <a:chExt cx="10863095" cy="456672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A98F7A9-0907-922C-7FF9-B262A17480A9}"/>
                  </a:ext>
                </a:extLst>
              </p:cNvPr>
              <p:cNvSpPr/>
              <p:nvPr/>
            </p:nvSpPr>
            <p:spPr>
              <a:xfrm>
                <a:off x="10646229" y="6560953"/>
                <a:ext cx="865909" cy="33338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1677AB-3A90-A223-BD42-3B3F6BC36CF0}"/>
                  </a:ext>
                </a:extLst>
              </p:cNvPr>
              <p:cNvSpPr/>
              <p:nvPr/>
            </p:nvSpPr>
            <p:spPr>
              <a:xfrm>
                <a:off x="649043" y="2327615"/>
                <a:ext cx="5735216" cy="97542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37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68F9C-1556-B339-5ED9-A67C21D2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05166-FE63-A535-7DF3-D3720F9A9590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164F4-34E1-7522-BCDC-EDEEA545CE27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Creating a Project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95461A-E132-40D7-5118-FD2B1A94852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C4ED00-0726-338E-923A-0762561906CB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4C6DFC-8673-472B-0CC3-BE998F6E676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FFFC1-3F57-6ECB-5C86-07ACA1495B62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DB4B94-0AF9-F71C-F444-E709EE22C891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D6CF-8415-20DD-3DDB-17EAD30E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73" y="989314"/>
            <a:ext cx="11846649" cy="60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7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5328003" y="547139"/>
            <a:ext cx="1535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25500" hangingPunct="0">
              <a:defRPr/>
            </a:pPr>
            <a:r>
              <a:rPr lang="en-US" sz="4400" b="1" dirty="0">
                <a:solidFill>
                  <a:prstClr val="white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Goals</a:t>
            </a:r>
            <a:endParaRPr lang="en-US" altLang="en-US" sz="4400" b="1" dirty="0">
              <a:solidFill>
                <a:prstClr val="white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0" y="6297370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FEF48E-C784-F04E-A132-DBBC50066953}"/>
                </a:ext>
              </a:extLst>
            </p:cNvPr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info@su.edu.eg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80524C-DD55-A3E8-C369-A914FD750782}"/>
              </a:ext>
            </a:extLst>
          </p:cNvPr>
          <p:cNvSpPr txBox="1"/>
          <p:nvPr/>
        </p:nvSpPr>
        <p:spPr>
          <a:xfrm>
            <a:off x="546802" y="2104671"/>
            <a:ext cx="11153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 Core MVC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building web apps using the Model-View-Controller design pattern.</a:t>
            </a:r>
            <a:endParaRPr lang="ar-EG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60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9AF5B-348C-F7C4-8912-9B57A8AD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571B24-0868-DB0D-73A4-636DA5F4D88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99E8B8-1175-4F75-66D6-16D02B673EA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6AEF9-E90B-6024-25F0-8316A195702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2965A8-95FE-F85D-5695-B442BF403366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1685E6-1E33-2DE6-9FF8-A27AB61906C4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FE29D9-AFAB-0F3B-2082-FD767F818C1D}"/>
              </a:ext>
            </a:extLst>
          </p:cNvPr>
          <p:cNvSpPr txBox="1"/>
          <p:nvPr/>
        </p:nvSpPr>
        <p:spPr>
          <a:xfrm>
            <a:off x="329473" y="333921"/>
            <a:ext cx="1165130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Top-level statements: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term top-level statements means 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elements for your main program. 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buClr>
                <a:srgbClr val="FFFFFF"/>
              </a:buClr>
            </a:pP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using directives: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global using directive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imports a namespace for your whole application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instead of a single file.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BEFAD4-BEB7-D888-32FF-2B8BA76F1390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383686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F7B3-6856-EAC0-A752-B4ADC6536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D39917-809D-EAE8-6648-0FD5C30FA9E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764B5-2882-D60A-B75B-FAB14393406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4AB076-7CDE-5331-4326-4CD32DCC57F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64C79C-E2A3-50BC-C747-51CCD8471F59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15B73A-3A8A-DAA9-FF6D-AA5ABEE97813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3DBB46-7F99-6312-8566-2E2720799332}"/>
              </a:ext>
            </a:extLst>
          </p:cNvPr>
          <p:cNvSpPr txBox="1"/>
          <p:nvPr/>
        </p:nvSpPr>
        <p:spPr>
          <a:xfrm>
            <a:off x="329473" y="333921"/>
            <a:ext cx="116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FFFFFF"/>
              </a:buClr>
            </a:pP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using directives: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CD096-4498-B8BC-6447-1E8D3641591B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6FBF8-EC47-0F54-AD08-BBAF9108C754}"/>
              </a:ext>
            </a:extLst>
          </p:cNvPr>
          <p:cNvGrpSpPr/>
          <p:nvPr/>
        </p:nvGrpSpPr>
        <p:grpSpPr>
          <a:xfrm>
            <a:off x="7525129" y="21531"/>
            <a:ext cx="4072822" cy="7093041"/>
            <a:chOff x="7525129" y="21531"/>
            <a:chExt cx="4072822" cy="70930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1CB84A-82BA-9D74-425B-711CE2C81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2" b="11079"/>
            <a:stretch/>
          </p:blipFill>
          <p:spPr>
            <a:xfrm>
              <a:off x="7525129" y="21531"/>
              <a:ext cx="4072822" cy="70930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027BBA-3FC7-B53D-B6D1-A472BF62C970}"/>
                </a:ext>
              </a:extLst>
            </p:cNvPr>
            <p:cNvSpPr/>
            <p:nvPr/>
          </p:nvSpPr>
          <p:spPr>
            <a:xfrm>
              <a:off x="8607224" y="5351675"/>
              <a:ext cx="2624022" cy="253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5A637C-D9FC-D503-2958-19296A549D81}"/>
                </a:ext>
              </a:extLst>
            </p:cNvPr>
            <p:cNvSpPr/>
            <p:nvPr/>
          </p:nvSpPr>
          <p:spPr>
            <a:xfrm>
              <a:off x="7883812" y="1941535"/>
              <a:ext cx="2624022" cy="2123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26A20F-6320-336E-A0C1-9FB54C7A3D78}"/>
                </a:ext>
              </a:extLst>
            </p:cNvPr>
            <p:cNvSpPr/>
            <p:nvPr/>
          </p:nvSpPr>
          <p:spPr>
            <a:xfrm>
              <a:off x="8971280" y="326282"/>
              <a:ext cx="317370" cy="2428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7DAF15-D7F2-3E1E-CDFB-C8C52685AE8C}"/>
                </a:ext>
              </a:extLst>
            </p:cNvPr>
            <p:cNvSpPr/>
            <p:nvPr/>
          </p:nvSpPr>
          <p:spPr>
            <a:xfrm>
              <a:off x="7618436" y="61864"/>
              <a:ext cx="2624022" cy="2428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49050-A433-5AD1-3BB0-688D0544630D}"/>
                </a:ext>
              </a:extLst>
            </p:cNvPr>
            <p:cNvSpPr/>
            <p:nvPr/>
          </p:nvSpPr>
          <p:spPr>
            <a:xfrm>
              <a:off x="7853332" y="2154895"/>
              <a:ext cx="2624022" cy="2123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56BECB-B072-28C2-43C1-4BAD933FA4B0}"/>
                </a:ext>
              </a:extLst>
            </p:cNvPr>
            <p:cNvSpPr/>
            <p:nvPr/>
          </p:nvSpPr>
          <p:spPr>
            <a:xfrm>
              <a:off x="7822852" y="2368255"/>
              <a:ext cx="2624022" cy="2123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2B955BD-EFFB-BDB6-0D69-BF2F4D867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98"/>
          <a:stretch/>
        </p:blipFill>
        <p:spPr>
          <a:xfrm>
            <a:off x="46016" y="2368255"/>
            <a:ext cx="7180255" cy="24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6E56C-CD29-C444-8363-C7A535F9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E0EB44-9238-3673-0C20-5874D7513306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E26EC-34DD-896A-AE2A-9DE4F3008B21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4F2034-2BB8-1662-F693-A6E178B00DB6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32DB3-AC46-0AAF-CCCF-F01160089B95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0C1CDF-F9FA-8D73-B9B8-933F3F07A9E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E78510-822A-CF58-0D6E-E1A10801398F}"/>
              </a:ext>
            </a:extLst>
          </p:cNvPr>
          <p:cNvSpPr txBox="1"/>
          <p:nvPr/>
        </p:nvSpPr>
        <p:spPr>
          <a:xfrm>
            <a:off x="329473" y="333921"/>
            <a:ext cx="116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FFFFFF"/>
              </a:buClr>
            </a:pP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using directives: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D4698-FC8F-1644-3778-D456B5558E4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CA9CF2-6653-72AA-E249-ED63203FF941}"/>
              </a:ext>
            </a:extLst>
          </p:cNvPr>
          <p:cNvGrpSpPr/>
          <p:nvPr/>
        </p:nvGrpSpPr>
        <p:grpSpPr>
          <a:xfrm>
            <a:off x="7477795" y="1314173"/>
            <a:ext cx="4502984" cy="2871747"/>
            <a:chOff x="1971257" y="2154895"/>
            <a:chExt cx="3368332" cy="20728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4C1C5B-0A27-21A9-5771-D40300D4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1257" y="2154895"/>
              <a:ext cx="3368332" cy="20728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24D912-B174-247D-0630-1E6966A11B7A}"/>
                </a:ext>
              </a:extLst>
            </p:cNvPr>
            <p:cNvSpPr/>
            <p:nvPr/>
          </p:nvSpPr>
          <p:spPr>
            <a:xfrm>
              <a:off x="2064874" y="2216309"/>
              <a:ext cx="2624022" cy="2428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692DF6-D01C-E781-C6A5-3AAC8B3BB20D}"/>
                </a:ext>
              </a:extLst>
            </p:cNvPr>
            <p:cNvSpPr/>
            <p:nvPr/>
          </p:nvSpPr>
          <p:spPr>
            <a:xfrm>
              <a:off x="2064874" y="3085112"/>
              <a:ext cx="2624022" cy="2123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A29551-1C01-EDC7-0BE5-AE89FA3BB76E}"/>
              </a:ext>
            </a:extLst>
          </p:cNvPr>
          <p:cNvGrpSpPr/>
          <p:nvPr/>
        </p:nvGrpSpPr>
        <p:grpSpPr>
          <a:xfrm>
            <a:off x="28847" y="1399258"/>
            <a:ext cx="7237726" cy="4584982"/>
            <a:chOff x="121846" y="1526534"/>
            <a:chExt cx="6898567" cy="43764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9E05ED4-ABB5-5FA2-8EBA-7162C1AA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46" y="1526534"/>
              <a:ext cx="6898567" cy="437642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65AC8B-6C13-2CE1-2CD3-3EB9DF62B15E}"/>
                </a:ext>
              </a:extLst>
            </p:cNvPr>
            <p:cNvSpPr/>
            <p:nvPr/>
          </p:nvSpPr>
          <p:spPr>
            <a:xfrm>
              <a:off x="697647" y="4372923"/>
              <a:ext cx="4229953" cy="11134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022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D49E-9FBC-AC90-1619-05B6EFCB9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92A831-1171-9820-138E-729D9EE6A1FE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66CEE1-1CC8-1A7F-FC7C-0E810478A65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B3B566-A42E-04C1-02E6-F7CCAB63887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DCA371-D007-322B-413C-44AA2D33AE6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949C52-EF84-E876-6962-C85FDA016A8D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598B46-E7B6-98D0-038F-A35E5B1E2AB0}"/>
              </a:ext>
            </a:extLst>
          </p:cNvPr>
          <p:cNvSpPr txBox="1"/>
          <p:nvPr/>
        </p:nvSpPr>
        <p:spPr>
          <a:xfrm>
            <a:off x="223520" y="323616"/>
            <a:ext cx="1175725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6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statement 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terminated by a semicolon (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Identifiers: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so on. </a:t>
            </a:r>
            <a:endParaRPr lang="ar-EG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identifier names follow these rules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alphabetic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 through z, A through Z) 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Underscore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(_) characters can appear at any position.</a:t>
            </a:r>
            <a:r>
              <a:rPr lang="ar-EG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cannot appear in the first position but everywhere else.</a:t>
            </a:r>
          </a:p>
          <a:p>
            <a:pPr marL="1828800" lvl="3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endParaRPr lang="ar-E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E761A-4138-4E31-B774-8B3F79D5A0B1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5AA5B-B754-35CF-6ED6-833D85C37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00"/>
          <a:stretch/>
        </p:blipFill>
        <p:spPr>
          <a:xfrm>
            <a:off x="2842602" y="1643684"/>
            <a:ext cx="6506792" cy="7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C74A-1F79-BB92-EABC-AA9D551C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E34CE8-FAC1-9474-8A5B-797A64C929D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3C5651-9A35-F351-C661-29D0D49A6360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F1C13D-888F-59AD-5409-CEBF595E0228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EC4554-49F0-3D11-B3DE-CAD32F4BAEC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7EC06A-F226-EEF8-D581-9E8004BBBDD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A38382-2BA2-96E7-50E0-0EFDA3B6AF0C}"/>
              </a:ext>
            </a:extLst>
          </p:cNvPr>
          <p:cNvSpPr txBox="1"/>
          <p:nvPr/>
        </p:nvSpPr>
        <p:spPr>
          <a:xfrm>
            <a:off x="329473" y="201696"/>
            <a:ext cx="116513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Keywords: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Keywords are names that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special meanings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compiler. 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keywords are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reserved identifiers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Therefore, you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use them as identifiers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ar-EG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E2FC43-E68C-AD83-590A-8375ABF79A63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1CB4A-C6B3-2F95-B47F-266E78EAE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38"/>
          <a:stretch/>
        </p:blipFill>
        <p:spPr>
          <a:xfrm>
            <a:off x="-4" y="2653699"/>
            <a:ext cx="12192000" cy="42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00AE-F5E1-270C-2E95-5F9C8A00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DE79F-8152-E619-3B6B-D8FEFBDA409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94F56F-3927-5C62-517E-FCBD8C0BCED0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6495BC-1369-B99B-FE6B-9CD9C6F5A7AD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9284FA-6EBB-594C-E7FB-78C0A6C2C75C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22E22C-CAF8-5200-43D8-D0A59FB7313E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E42317-FE32-FE2D-D069-52D81DC824E9}"/>
              </a:ext>
            </a:extLst>
          </p:cNvPr>
          <p:cNvSpPr txBox="1"/>
          <p:nvPr/>
        </p:nvSpPr>
        <p:spPr>
          <a:xfrm>
            <a:off x="329473" y="841776"/>
            <a:ext cx="1165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5E1297-8D3B-8887-B7C4-E361ED79BA68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FB2B44-F0B2-DBFA-5FBB-1FE910359B7F}"/>
              </a:ext>
            </a:extLst>
          </p:cNvPr>
          <p:cNvGrpSpPr/>
          <p:nvPr/>
        </p:nvGrpSpPr>
        <p:grpSpPr>
          <a:xfrm>
            <a:off x="1" y="96650"/>
            <a:ext cx="12193111" cy="6232263"/>
            <a:chOff x="-1113" y="-16387"/>
            <a:chExt cx="12193111" cy="6232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836DD9-A99B-2FB5-DC79-EF7DD1D2B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154"/>
            <a:stretch/>
          </p:blipFill>
          <p:spPr>
            <a:xfrm>
              <a:off x="-2" y="-16387"/>
              <a:ext cx="12192000" cy="20604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B2354-3775-6258-6022-B38C287DE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13" y="2044049"/>
              <a:ext cx="12193111" cy="4171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99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065F-219B-5929-AA72-77F26804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1EC61D-9224-9E7A-84EB-C65EE01C708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3E4B33-87F1-AD73-E760-2CF045BC4875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210127-2A89-B504-D881-2E512A8E4D74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14C03-0074-9639-4B16-2D557050578A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744CCA-C180-512A-6C3C-8EF0631736E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2E3711D-4129-E6F6-F723-2EC36FE218B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2EECE-7CB7-123E-2713-8FA284519602}"/>
              </a:ext>
            </a:extLst>
          </p:cNvPr>
          <p:cNvSpPr txBox="1"/>
          <p:nvPr/>
        </p:nvSpPr>
        <p:spPr>
          <a:xfrm>
            <a:off x="193039" y="355400"/>
            <a:ext cx="113261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must use an identifier with the same name as a reserved keyword, you can prefix it with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@ symbol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example:</a:t>
            </a:r>
            <a:endParaRPr lang="ar-EG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5A599-6523-4E21-44BC-689D729B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53" y="1879099"/>
            <a:ext cx="5512397" cy="25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2AD6-FC3A-32D4-85D0-D88FDE19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8B0FFD-6C88-A1CE-F933-FE3651CC9773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6C7BA-E246-A886-C8A8-BE13FB5528D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8F21FB-9479-2408-4265-B8D7E178805E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8B936-4724-AE6C-B965-CBF52633012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242292-3F2B-060C-49D6-2E8B069A5A1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45AC64-5B56-90B7-6358-FD48614D6C6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07AD7-29E0-3F47-9372-333BB26E9B5C}"/>
              </a:ext>
            </a:extLst>
          </p:cNvPr>
          <p:cNvSpPr txBox="1"/>
          <p:nvPr/>
        </p:nvSpPr>
        <p:spPr>
          <a:xfrm>
            <a:off x="294641" y="279400"/>
            <a:ext cx="117246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Comments:</a:t>
            </a:r>
            <a:endParaRPr lang="ar-EG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use comments to explain the code or document it. The C# compiler ignores comments when compiling the program.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support three types of comments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Single-line comments</a:t>
            </a:r>
          </a:p>
          <a:p>
            <a:pPr marL="1828800" lvl="3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Multi-Line comments</a:t>
            </a:r>
          </a:p>
          <a:p>
            <a:pPr marL="1828800" lvl="3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comments</a:t>
            </a:r>
            <a:endParaRPr lang="ar-EG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23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F6308-A969-A56A-99F1-C2E23CA4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51BA5B-7123-314B-5198-B850ADF4867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1DA3B-24EE-423D-5CCC-40443E6E33A1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B346BA-68E6-085A-2E56-9E29576B821F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B9A08-9E2A-C83D-4460-EA12F015CC0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FDD2A9-BCA4-5992-FADF-C87491751F6E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86F8260-C725-6BBE-758C-CB151D2794E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01DB1-603E-17CF-F59B-9DC4D85B4007}"/>
              </a:ext>
            </a:extLst>
          </p:cNvPr>
          <p:cNvSpPr txBox="1"/>
          <p:nvPr/>
        </p:nvSpPr>
        <p:spPr>
          <a:xfrm>
            <a:off x="294641" y="279400"/>
            <a:ext cx="117246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Single-line comments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single-line comment begins with a double forward-slash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continues to the end of the line.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buClr>
                <a:srgbClr val="FFFFFF"/>
              </a:buClr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Multi-Line comments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delimited comment starts with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ends with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*/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ar-EG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280D9-5E17-FC30-F6EB-16E001C37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75"/>
          <a:stretch/>
        </p:blipFill>
        <p:spPr>
          <a:xfrm>
            <a:off x="4664991" y="1929271"/>
            <a:ext cx="4277120" cy="1345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5B0A8-56B9-3D4B-9D26-D35A19D0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919" y="4447951"/>
            <a:ext cx="4953192" cy="18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10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A629-4DD3-5BFB-E82E-DAD0C1540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29EE45-7E6F-8BF6-F97C-9807A9EBC94B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2E3B6D-8758-6591-E993-815B696542F6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AE2B45-2B76-D30D-187F-E86BC89B8D68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BBEEEC-9F37-3586-D4B6-F1868D8E8D7C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3D1C87-76B1-A511-434E-F4084A9C71F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186C58-0E9B-0529-8BB1-414F5D76CF91}"/>
              </a:ext>
            </a:extLst>
          </p:cNvPr>
          <p:cNvSpPr txBox="1"/>
          <p:nvPr/>
        </p:nvSpPr>
        <p:spPr>
          <a:xfrm>
            <a:off x="223520" y="323616"/>
            <a:ext cx="117572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Variables: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 variables:</a:t>
            </a:r>
          </a:p>
          <a:p>
            <a:pPr lvl="1" algn="ctr">
              <a:buClr>
                <a:srgbClr val="FFFFFF"/>
              </a:buClr>
            </a:pP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3200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variableName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 algn="ctr">
              <a:buClr>
                <a:srgbClr val="FFFFFF"/>
              </a:buClr>
            </a:pP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convention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variable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are in the camel case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start with a letter. For example 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textColor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3200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A03D8B-BC21-402B-FBF4-CE3540171C7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100" name="Picture 4" descr="CamelCase - විකිපීඩියා">
            <a:extLst>
              <a:ext uri="{FF2B5EF4-FFF2-40B4-BE49-F238E27FC236}">
                <a16:creationId xmlns:a16="http://schemas.microsoft.com/office/drawing/2014/main" id="{BA1412FF-C596-DBAC-C7CB-EA526A1E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308" y="3950424"/>
            <a:ext cx="3592055" cy="29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16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5110795" y="547139"/>
            <a:ext cx="1970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25500" hangingPunct="0">
              <a:defRPr/>
            </a:pPr>
            <a:r>
              <a:rPr lang="en-US" sz="4400" b="1" dirty="0">
                <a:solidFill>
                  <a:prstClr val="white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Outline</a:t>
            </a:r>
            <a:endParaRPr lang="en-US" altLang="en-US" sz="4400" b="1" dirty="0">
              <a:solidFill>
                <a:prstClr val="white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0" y="6297370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FEF48E-C784-F04E-A132-DBBC50066953}"/>
                </a:ext>
              </a:extLst>
            </p:cNvPr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info@su.edu.eg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80524C-DD55-A3E8-C369-A914FD750782}"/>
              </a:ext>
            </a:extLst>
          </p:cNvPr>
          <p:cNvSpPr txBox="1"/>
          <p:nvPr/>
        </p:nvSpPr>
        <p:spPr>
          <a:xfrm>
            <a:off x="580372" y="1193481"/>
            <a:ext cx="10343536" cy="468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Topics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ASP.NET Core MVC</a:t>
            </a:r>
          </a:p>
        </p:txBody>
      </p:sp>
    </p:spTree>
    <p:extLst>
      <p:ext uri="{BB962C8B-B14F-4D97-AF65-F5344CB8AC3E}">
        <p14:creationId xmlns:p14="http://schemas.microsoft.com/office/powerpoint/2010/main" val="108761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D479F-5255-4D8D-6D5A-FF68CB8C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0B6107-5757-F541-A348-73EB2E1154F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2FC3C4-0B05-F54A-200D-22911292287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238B06-81F9-6E78-19C0-773128E5374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27364E-2354-849D-A85A-4129DD8DF47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E75FEE-3B0E-48B6-AFE1-7A49516FDF5D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EEB240-F619-CE54-770A-2F0E31D3D7C2}"/>
              </a:ext>
            </a:extLst>
          </p:cNvPr>
          <p:cNvSpPr txBox="1"/>
          <p:nvPr/>
        </p:nvSpPr>
        <p:spPr>
          <a:xfrm>
            <a:off x="223520" y="323616"/>
            <a:ext cx="117572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Variables: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is 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type-safe language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means that 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 will ensure that the variable will always store a value of the declared type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29593-DD23-F15C-060A-E14C5C24808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859FF7-5A06-6A4A-DEBE-98398B08E8F6}"/>
              </a:ext>
            </a:extLst>
          </p:cNvPr>
          <p:cNvGrpSpPr/>
          <p:nvPr/>
        </p:nvGrpSpPr>
        <p:grpSpPr>
          <a:xfrm>
            <a:off x="1918751" y="2770890"/>
            <a:ext cx="9565924" cy="2636191"/>
            <a:chOff x="1671036" y="3715319"/>
            <a:chExt cx="9565924" cy="26361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8FF777-A6BE-1D19-4477-96A3AF09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036" y="3715319"/>
              <a:ext cx="9565924" cy="26361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AC9120-E6F3-4C40-D426-3EFC776E40BF}"/>
                    </a:ext>
                  </a:extLst>
                </p14:cNvPr>
                <p14:cNvContentPartPr/>
                <p14:nvPr/>
              </p14:nvContentPartPr>
              <p14:xfrm>
                <a:off x="1928800" y="5678560"/>
                <a:ext cx="5369400" cy="602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AC9120-E6F3-4C40-D426-3EFC776E40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9800" y="5669560"/>
                  <a:ext cx="5387040" cy="62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41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B26F-D777-5683-E7DC-C3B62197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25232F-EE25-ACE8-C04B-AC97465D2AF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A2294C-A9CB-7DEB-3B09-5EA95287415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1FA83-DE7E-1456-8EBB-F5F25A4F69C1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21E3B-5E50-3FBF-37C3-63CA5DEDDD39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D9856B-0982-A18A-8256-1F28ACFF06C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2A33A3-3EC9-F58B-9535-3C74A07B0D9B}"/>
              </a:ext>
            </a:extLst>
          </p:cNvPr>
          <p:cNvSpPr txBox="1"/>
          <p:nvPr/>
        </p:nvSpPr>
        <p:spPr>
          <a:xfrm>
            <a:off x="223520" y="126567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Data Types: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F8CBA-FB8F-F189-D1E2-2FBD0D2E68E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5FB41-9CD6-9B03-CE25-D696D068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1076056"/>
            <a:ext cx="11884974" cy="42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D253-4E4A-EF09-1180-850BD7F9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7E7BFB-E333-8CDC-B03E-53175014BDF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E17639-8B17-0A0F-1625-3C3C408C2A9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202B02-A583-C687-B6A6-61E3C42CD6D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A04F8F-4B1E-3953-0107-27B0F8846156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B72848-7050-9BF6-A5C9-EB5AD657181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094801-6305-5FEB-9795-E128D36EC77B}"/>
              </a:ext>
            </a:extLst>
          </p:cNvPr>
          <p:cNvSpPr txBox="1"/>
          <p:nvPr/>
        </p:nvSpPr>
        <p:spPr>
          <a:xfrm>
            <a:off x="223520" y="126567"/>
            <a:ext cx="11757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Integers:</a:t>
            </a:r>
          </a:p>
          <a:p>
            <a:endParaRPr lang="en-US" sz="1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are whole numbers for example -1, 0, 1, 2, 3.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EACF8-C964-6856-9A6E-386CB0CE17AE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39729D-32FD-5751-E8C5-D1086C953B5B}"/>
              </a:ext>
            </a:extLst>
          </p:cNvPr>
          <p:cNvGrpSpPr/>
          <p:nvPr/>
        </p:nvGrpSpPr>
        <p:grpSpPr>
          <a:xfrm>
            <a:off x="1110343" y="1638129"/>
            <a:ext cx="10456661" cy="5174200"/>
            <a:chOff x="1017037" y="1683800"/>
            <a:chExt cx="10307371" cy="496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947A0-E67A-FBC3-448F-E2E851F6D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373"/>
            <a:stretch/>
          </p:blipFill>
          <p:spPr>
            <a:xfrm>
              <a:off x="1017037" y="1683800"/>
              <a:ext cx="10307371" cy="4968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B00267-1998-D0C5-5D2D-ECCA3063568A}"/>
                    </a:ext>
                  </a:extLst>
                </p14:cNvPr>
                <p14:cNvContentPartPr/>
                <p14:nvPr/>
              </p14:nvContentPartPr>
              <p14:xfrm>
                <a:off x="10244902" y="4982701"/>
                <a:ext cx="2109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B00267-1998-D0C5-5D2D-ECCA306356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91719" y="4874701"/>
                  <a:ext cx="316972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759CD8-535A-1D23-28EF-7E15057F6948}"/>
                    </a:ext>
                  </a:extLst>
                </p14:cNvPr>
                <p14:cNvContentPartPr/>
                <p14:nvPr/>
              </p14:nvContentPartPr>
              <p14:xfrm>
                <a:off x="10246702" y="5327941"/>
                <a:ext cx="63720" cy="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759CD8-535A-1D23-28EF-7E15057F69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93661" y="5223941"/>
                  <a:ext cx="170157" cy="217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19E4A4-46D3-EAD9-FC8C-6FD93269B7A0}"/>
                    </a:ext>
                  </a:extLst>
                </p14:cNvPr>
                <p14:cNvContentPartPr/>
                <p14:nvPr/>
              </p14:nvContentPartPr>
              <p14:xfrm>
                <a:off x="10208902" y="6145501"/>
                <a:ext cx="269640" cy="124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19E4A4-46D3-EAD9-FC8C-6FD93269B7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55684" y="6041689"/>
                  <a:ext cx="375722" cy="33219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0873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3CE0-3F8E-C0DE-E565-409D242B3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62BEDB-4D7D-C152-A019-146B05E4F1FD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81A7E5-33BD-3EA5-A564-CD2CEC52173C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DDA31C-3A8A-1EEC-8891-30626BA2005D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701DFA-B5F7-8D2C-47EE-CC42D9F7E405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789BDB-7C3C-9B34-FBBE-F5CEDF395CE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6484244-98C0-48D4-A21D-74441EC8AA87}"/>
              </a:ext>
            </a:extLst>
          </p:cNvPr>
          <p:cNvSpPr txBox="1"/>
          <p:nvPr/>
        </p:nvSpPr>
        <p:spPr>
          <a:xfrm>
            <a:off x="223520" y="126567"/>
            <a:ext cx="117572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Integers:</a:t>
            </a:r>
          </a:p>
          <a:p>
            <a:endParaRPr lang="en-US" sz="1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72D8C8-55AD-E265-3B44-8F4F8A73422C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695F7-845D-39AF-0399-68E2FB41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405" y="1422132"/>
            <a:ext cx="3481185" cy="31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0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3660-B101-E4B2-AA4E-17C3809EC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32217B-7622-C90C-5BA8-9BBDE611B68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01C022-3EF2-0F7B-B64C-5D107B729AAE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1A4D3B-40D6-806A-8812-0D1022817A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C88313-1E43-6F8A-DC4A-21973415B213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27592-6432-8630-110E-68AD933BF662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ACC17F-8873-D77D-0326-9411F19B9231}"/>
              </a:ext>
            </a:extLst>
          </p:cNvPr>
          <p:cNvSpPr txBox="1"/>
          <p:nvPr/>
        </p:nvSpPr>
        <p:spPr>
          <a:xfrm>
            <a:off x="223520" y="32361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float types: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FDA077-AC2F-EB80-0ECE-E7B5D6F003F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8103D5-49D2-2850-B5D8-674419D2AB0C}"/>
              </a:ext>
            </a:extLst>
          </p:cNvPr>
          <p:cNvGrpSpPr/>
          <p:nvPr/>
        </p:nvGrpSpPr>
        <p:grpSpPr>
          <a:xfrm>
            <a:off x="653143" y="1182384"/>
            <a:ext cx="11072325" cy="2652498"/>
            <a:chOff x="85996" y="899465"/>
            <a:chExt cx="11333844" cy="27006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C1CB1-32AB-E2F5-0CC0-4FBCC6B4F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1782"/>
            <a:stretch/>
          </p:blipFill>
          <p:spPr>
            <a:xfrm>
              <a:off x="85996" y="899465"/>
              <a:ext cx="11333844" cy="5995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9D09A8-903E-1CD0-529A-6670E2EE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744"/>
            <a:stretch/>
          </p:blipFill>
          <p:spPr>
            <a:xfrm>
              <a:off x="85996" y="1497162"/>
              <a:ext cx="11333844" cy="210294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98792A-D7C8-5783-11DA-B779062DFF81}"/>
                  </a:ext>
                </a:extLst>
              </p14:cNvPr>
              <p14:cNvContentPartPr/>
              <p14:nvPr/>
            </p14:nvContentPartPr>
            <p14:xfrm>
              <a:off x="10533982" y="2013774"/>
              <a:ext cx="171360" cy="8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98792A-D7C8-5783-11DA-B779062DF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0342" y="1905774"/>
                <a:ext cx="2790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C033E3-E85F-7C72-6A39-057DBF726FB7}"/>
                  </a:ext>
                </a:extLst>
              </p14:cNvPr>
              <p14:cNvContentPartPr/>
              <p14:nvPr/>
            </p14:nvContentPartPr>
            <p14:xfrm>
              <a:off x="10571422" y="3207894"/>
              <a:ext cx="212400" cy="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C033E3-E85F-7C72-6A39-057DBF726F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7782" y="3099894"/>
                <a:ext cx="3200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F3CF2A-BC9A-7FB7-C676-491E9F008581}"/>
                  </a:ext>
                </a:extLst>
              </p14:cNvPr>
              <p14:cNvContentPartPr/>
              <p14:nvPr/>
            </p14:nvContentPartPr>
            <p14:xfrm>
              <a:off x="10535062" y="2452254"/>
              <a:ext cx="176400" cy="17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F3CF2A-BC9A-7FB7-C676-491E9F0085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81062" y="2344614"/>
                <a:ext cx="284040" cy="394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E097513-2F34-8B62-3CFE-DC3169728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1104" y="4031458"/>
            <a:ext cx="4790393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98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68F-0225-259D-7A40-0DDA3D43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A5EBE5-CC46-11DD-53AF-5BEBCE1E8785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2F3A31-D93D-D35F-D5E0-77926371404F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73FAD8-6887-30E1-18EB-5EF90D39A581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075DBA-7DD3-4B79-B3DF-FFD6782D341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34F792-046E-51D8-6BEE-D9C6BBFDCAC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E288EF-886F-E217-3FE9-F4BAB46CB761}"/>
              </a:ext>
            </a:extLst>
          </p:cNvPr>
          <p:cNvSpPr txBox="1"/>
          <p:nvPr/>
        </p:nvSpPr>
        <p:spPr>
          <a:xfrm>
            <a:off x="223520" y="126567"/>
            <a:ext cx="117572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Numbers:</a:t>
            </a:r>
          </a:p>
          <a:p>
            <a:endParaRPr lang="en-US" sz="1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and Max values:</a:t>
            </a:r>
          </a:p>
          <a:p>
            <a:pPr lvl="3">
              <a:buClr>
                <a:srgbClr val="FFFFFF"/>
              </a:buClr>
            </a:pP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92B14-1834-C1A7-8A74-1276CF488128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1F279-F294-CBA3-A01D-C66691A1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18" y="1780722"/>
            <a:ext cx="7194051" cy="23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3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5318-D7C0-3787-34D0-88A319B80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AA5040-AD20-50EB-146F-F4B64720000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26D403-0229-24C6-3DDE-0943AE5DD77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36C152-902C-4144-D23D-EE43ADFBD252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505F00-6FDA-C675-2B07-5F14DD59EED2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6745D7-4EF2-BAF7-CF07-148F78E53E4F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01B1DF5-4BBF-00DF-0178-913A8C9895AC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9BE5B6-7C10-391A-2A6F-CAD935B7B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" r="2754"/>
          <a:stretch/>
        </p:blipFill>
        <p:spPr>
          <a:xfrm>
            <a:off x="1367062" y="1140891"/>
            <a:ext cx="9457875" cy="32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D379-36E6-3748-10E4-F832046B7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7EA42F-5369-2A1B-9C96-A961850F0526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6D9B0D-AF5C-ECE3-9342-93A31E1EBB3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6744CB-4912-1324-A20D-D223066465F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839D89-0D95-32D8-C47D-11E6F655015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E4FC79-4716-6626-C3AB-E9CA4803337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1E8BFF-D3DE-AD82-0806-8D77422D6AEB}"/>
              </a:ext>
            </a:extLst>
          </p:cNvPr>
          <p:cNvSpPr txBox="1"/>
          <p:nvPr/>
        </p:nvSpPr>
        <p:spPr>
          <a:xfrm>
            <a:off x="223520" y="323616"/>
            <a:ext cx="117572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Type Casting:</a:t>
            </a:r>
          </a:p>
          <a:p>
            <a:pPr lvl="2">
              <a:buClr>
                <a:srgbClr val="FFFFFF"/>
              </a:buClr>
            </a:pPr>
            <a:endParaRPr lang="en-US" sz="32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casting is when you assign a value of one data type to another type.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EFF622-37A6-3B82-4FE0-E195486E15B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B9395-5185-AF36-6E3D-2E708F58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89" y="2709335"/>
            <a:ext cx="11811689" cy="28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1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E7FCC-A4E9-9281-C57A-D99771AF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C5F130-A9ED-5845-097D-A65B17BD542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F422E-5077-CDE5-F8B2-996C0193BAB3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06B627-50B6-906E-ABD7-7678CA7C596F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4D1A75-6DD7-C56F-680D-D38FD282B638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86C92E-A962-B1BE-0028-00779D8BD9F4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A38515-DAE3-7CD1-D75B-F22F6BC80ADF}"/>
              </a:ext>
            </a:extLst>
          </p:cNvPr>
          <p:cNvSpPr txBox="1"/>
          <p:nvPr/>
        </p:nvSpPr>
        <p:spPr>
          <a:xfrm>
            <a:off x="223520" y="323616"/>
            <a:ext cx="11757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Type Casting:</a:t>
            </a:r>
          </a:p>
          <a:p>
            <a:pPr lvl="2">
              <a:buClr>
                <a:srgbClr val="FFFFFF"/>
              </a:buClr>
            </a:pPr>
            <a:endParaRPr lang="en-US" sz="32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Casting: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2FDAD-078C-08A8-CE7B-A6BBBFED8B2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24D74-75FB-6511-C8C3-F3ED9CD3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11" y="2216892"/>
            <a:ext cx="4651328" cy="19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9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2AE2-0CA8-6B7C-F8E5-BC38ED02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0E1976-4C24-DFC1-E3D5-659D2AC55F85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CBB694-958D-BFAF-7CE2-CF6EFFE9801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BF0792-38B6-22E6-CD75-7E7CF33FA302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3DABA6-AF0E-1BFD-1B5B-8B0DADDFB6AF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BB1D69-364F-D462-E513-D88A7C0472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F0633F-E9B9-C348-2964-1089C60D3727}"/>
              </a:ext>
            </a:extLst>
          </p:cNvPr>
          <p:cNvSpPr txBox="1"/>
          <p:nvPr/>
        </p:nvSpPr>
        <p:spPr>
          <a:xfrm>
            <a:off x="139854" y="323616"/>
            <a:ext cx="1175725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Type Casting:</a:t>
            </a:r>
          </a:p>
          <a:p>
            <a:pPr lvl="2">
              <a:buClr>
                <a:srgbClr val="FFFFFF"/>
              </a:buClr>
            </a:pPr>
            <a:endParaRPr lang="en-US" sz="32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Casting: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target type in parentheses).</a:t>
            </a:r>
          </a:p>
          <a:p>
            <a:pPr marL="1428750" lvl="2" indent="-514350">
              <a:buClr>
                <a:srgbClr val="FFFFFF"/>
              </a:buClr>
              <a:buAutoNum type="arabicPeriod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Class.</a:t>
            </a:r>
          </a:p>
          <a:p>
            <a:pPr marL="1428750" lvl="2" indent="-514350">
              <a:buClr>
                <a:srgbClr val="FFFFFF"/>
              </a:buClr>
              <a:buAutoNum type="arabicPeriod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Parse() Method (To convert strings to their respective types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)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Clr>
                <a:srgbClr val="FFFFFF"/>
              </a:buClr>
              <a:buAutoNum type="arabicPeriod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03121-0360-B508-3C93-F640FFFE9533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356162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C# Basics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www.su.edu.eg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FEF48E-C784-F04E-A132-DBBC50066953}"/>
                </a:ext>
              </a:extLst>
            </p:cNvPr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info@su.edu.eg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545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D0D16-85E8-BB95-82FA-0258CBC5F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FD8E60-0D0C-8E01-FCA4-C40A683DAB9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595602-D48E-D8D7-4681-6D96858F6F2C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3D1E88-B1C5-F429-814B-31D92D7C437A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15C691-C2BA-4154-7F58-2D7AA0AA937C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916ACF-9CBA-1C08-C368-DBCD0FFCC58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9DC58D-2053-C1D0-71D8-E0C8B50FE488}"/>
              </a:ext>
            </a:extLst>
          </p:cNvPr>
          <p:cNvSpPr txBox="1"/>
          <p:nvPr/>
        </p:nvSpPr>
        <p:spPr>
          <a:xfrm>
            <a:off x="139854" y="323616"/>
            <a:ext cx="117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Type Casting: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28227-9B7D-FD26-1578-D1F39F68480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CD69D-3E1D-411E-1A43-F171A125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0" y="1366030"/>
            <a:ext cx="5447696" cy="1943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F8183-1AD7-448C-29F0-73DBDA4F8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86" y="1124"/>
            <a:ext cx="5365113" cy="224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7175F6-4BD0-D0C1-9A95-EDB0CB66D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5" y="4247798"/>
            <a:ext cx="10848902" cy="2674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67534-D90F-BE29-9FEE-3FB64AC76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886" y="2610202"/>
            <a:ext cx="4975254" cy="13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2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16A1-DDFC-D65A-AA01-C0610EB14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6A3CD5-6A5D-3E4D-C389-1CBD3E23DD4D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1AECA-EF31-164D-CCBB-481C91E996C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E7716F-A9CC-2470-594A-FC33A7712CE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8DA516-0D52-7DB5-715B-E145127B467D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877F67-8869-DCB4-F989-2FA67847B9AD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59F89B-F8E3-1F9D-029E-66935C2FC131}"/>
              </a:ext>
            </a:extLst>
          </p:cNvPr>
          <p:cNvSpPr txBox="1"/>
          <p:nvPr/>
        </p:nvSpPr>
        <p:spPr>
          <a:xfrm>
            <a:off x="223520" y="32361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The other types: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88F912-E8E3-1D6C-C281-C4A036EDDCC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8FB9E2-C224-207E-5424-C1A110A97EC6}"/>
              </a:ext>
            </a:extLst>
          </p:cNvPr>
          <p:cNvGrpSpPr/>
          <p:nvPr/>
        </p:nvGrpSpPr>
        <p:grpSpPr>
          <a:xfrm>
            <a:off x="606490" y="1156421"/>
            <a:ext cx="11374289" cy="3506327"/>
            <a:chOff x="606490" y="1133441"/>
            <a:chExt cx="11374289" cy="35063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FAFA8C-E78B-65BA-5CB1-9591973445E5}"/>
                </a:ext>
              </a:extLst>
            </p:cNvPr>
            <p:cNvGrpSpPr/>
            <p:nvPr/>
          </p:nvGrpSpPr>
          <p:grpSpPr>
            <a:xfrm>
              <a:off x="606490" y="1133441"/>
              <a:ext cx="11374289" cy="2067263"/>
              <a:chOff x="85996" y="899465"/>
              <a:chExt cx="11333844" cy="197283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A1022E5-1E82-9CE6-5A40-381C72C55A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1782"/>
              <a:stretch/>
            </p:blipFill>
            <p:spPr>
              <a:xfrm>
                <a:off x="85996" y="899465"/>
                <a:ext cx="11333844" cy="59950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3D3C9F3-3F17-4938-F4D8-651F808B9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0648" b="33063"/>
              <a:stretch/>
            </p:blipFill>
            <p:spPr>
              <a:xfrm>
                <a:off x="85996" y="1498968"/>
                <a:ext cx="11333844" cy="1373328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EB9764-77D7-6E5B-9CFB-6AD62CF26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3711"/>
            <a:stretch/>
          </p:blipFill>
          <p:spPr>
            <a:xfrm>
              <a:off x="606490" y="3200704"/>
              <a:ext cx="11374289" cy="143906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9563DC8-5D6D-9306-EF3B-13224BBAD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131" y="4969756"/>
            <a:ext cx="4267100" cy="15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0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02871-080C-A75C-71BC-4189AF64F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E97934-FE0D-2CDA-3BBE-209107408B2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E49342-CE31-C7B8-2325-57DF44419F13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92C624-C439-68A8-92B0-2CF9B6E25327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B3B29A-9D6C-D2CD-8468-6628C7607328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407594-49AA-ADDC-42E2-11A9B9D976C2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5767C29-C469-D4AA-54AC-BB81ECC0E189}"/>
              </a:ext>
            </a:extLst>
          </p:cNvPr>
          <p:cNvSpPr txBox="1"/>
          <p:nvPr/>
        </p:nvSpPr>
        <p:spPr>
          <a:xfrm>
            <a:off x="223520" y="323616"/>
            <a:ext cx="1175725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String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uses the 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 to represent the string type. 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zero-length string: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use the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String.Empty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this:</a:t>
            </a:r>
          </a:p>
          <a:p>
            <a:pPr lvl="2">
              <a:buClr>
                <a:srgbClr val="FFFFFF"/>
              </a:buClr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string message =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String.Empty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equivalent to the following:</a:t>
            </a:r>
          </a:p>
          <a:p>
            <a:pPr lvl="2">
              <a:buClr>
                <a:srgbClr val="FFFFFF"/>
              </a:buClr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string message  = "";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536449-33CD-3977-90ED-A8C070D54B91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2455984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A428-42BD-4456-3E65-B1EF20AA0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C2F9A6-1FBE-9E78-371F-1A91323E2E8E}"/>
              </a:ext>
            </a:extLst>
          </p:cNvPr>
          <p:cNvSpPr/>
          <p:nvPr/>
        </p:nvSpPr>
        <p:spPr>
          <a:xfrm>
            <a:off x="-2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147EA7-C5F6-D52B-2B6E-E04E324DB048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B347A9-0E9F-7BA1-7A96-4FECB6375001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203C18-0D8B-1EF4-1F57-FE855416AF13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8B6647-6E59-F5B2-5DE3-E4E53BD812C3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B82FE9-CECF-DC73-0A8C-FD835D2ED860}"/>
              </a:ext>
            </a:extLst>
          </p:cNvPr>
          <p:cNvSpPr txBox="1"/>
          <p:nvPr/>
        </p:nvSpPr>
        <p:spPr>
          <a:xfrm>
            <a:off x="223520" y="323616"/>
            <a:ext cx="117572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String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strings into one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286000" lvl="4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operator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Join() 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826BB8-6536-DADB-9235-1DAA3C47B76C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F81329-F808-E452-9663-96809CBC4F97}"/>
              </a:ext>
            </a:extLst>
          </p:cNvPr>
          <p:cNvGrpSpPr/>
          <p:nvPr/>
        </p:nvGrpSpPr>
        <p:grpSpPr>
          <a:xfrm>
            <a:off x="1013541" y="3285336"/>
            <a:ext cx="10362225" cy="2167524"/>
            <a:chOff x="1013541" y="3285336"/>
            <a:chExt cx="10362225" cy="21675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C32470-F6DB-BD36-B329-9820D7827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321"/>
            <a:stretch/>
          </p:blipFill>
          <p:spPr>
            <a:xfrm>
              <a:off x="1013541" y="4392937"/>
              <a:ext cx="10362225" cy="10599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752F2B-E31B-579D-B84C-E2BA9EADC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541" y="3285336"/>
              <a:ext cx="10362225" cy="1107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5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B808-A374-592D-5AC5-AF3A303FF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C8ADFE-4C2B-8607-E28C-757E31E76526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B1F71D-5657-7548-9768-50C6FDBE4005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7D11AA-C96B-FC71-88C4-67550CA44F23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EC7082-A3EE-89DC-E5B3-15D8B45A58CA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C1E013-2976-9E43-CA25-9055F9A87B4C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B3CA6D5-1C00-7120-1A32-A5C5FF2CA0A0}"/>
              </a:ext>
            </a:extLst>
          </p:cNvPr>
          <p:cNvSpPr txBox="1"/>
          <p:nvPr/>
        </p:nvSpPr>
        <p:spPr>
          <a:xfrm>
            <a:off x="223520" y="323616"/>
            <a:ext cx="117572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String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string to another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286000" lvl="4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use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+= operator</a:t>
            </a:r>
          </a:p>
          <a:p>
            <a:pPr marL="2286000" lvl="4" indent="-457200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24C8B-8F99-6A61-CEF3-2DAF0993580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1BDD6-BF90-5BE1-F4B8-57E5A50B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67" y="2989927"/>
            <a:ext cx="6357000" cy="27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9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F9416-3373-4253-2712-95C29CD8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001CCD-2C17-D021-DA42-017BF928E34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FA852-11F1-F3E5-743D-F9CBC79F2BD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C7BC4C-4926-41FE-04F5-BFA63A56F70E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CE756-3888-5346-F47E-56C252E557B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14F2EF-59BF-32CE-172B-AC69EBBA336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E280E70-CDB2-2326-3343-F561744107D4}"/>
              </a:ext>
            </a:extLst>
          </p:cNvPr>
          <p:cNvSpPr txBox="1"/>
          <p:nvPr/>
        </p:nvSpPr>
        <p:spPr>
          <a:xfrm>
            <a:off x="223520" y="323616"/>
            <a:ext cx="117572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String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u="sng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24F7D7-7D0F-C99E-97CF-4FC04367995C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1B0D3-6A3D-05F1-CFA1-31FCBC24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70" y="2090049"/>
            <a:ext cx="7502380" cy="18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83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E8F34-30E5-38AD-C82E-F50EE468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F4196-05EE-5BFA-D51C-D8FFD952A8A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E238B-F6FF-C1EA-47F3-9CB22155FED1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B127BC-2839-3478-9708-64C49C36F12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0E07ED-3E92-A412-0EDE-7132E8B8EE15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D2CA12-3AF0-8128-E80C-C9F403FE3D91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34234A-15D0-9259-7101-844254B48F5C}"/>
              </a:ext>
            </a:extLst>
          </p:cNvPr>
          <p:cNvSpPr txBox="1"/>
          <p:nvPr/>
        </p:nvSpPr>
        <p:spPr>
          <a:xfrm>
            <a:off x="223520" y="323616"/>
            <a:ext cx="117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Escape sequences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8A5E0E-64C2-C4CE-7106-5DA0B09B868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1026" name="Picture 2" descr="Misliti unaprijed Ali Molim escape sequence in c Uništiti jelo Student">
            <a:extLst>
              <a:ext uri="{FF2B5EF4-FFF2-40B4-BE49-F238E27FC236}">
                <a16:creationId xmlns:a16="http://schemas.microsoft.com/office/drawing/2014/main" id="{1A88D149-6710-B1D5-57D9-6A4001C08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8674"/>
          <a:stretch/>
        </p:blipFill>
        <p:spPr bwMode="auto">
          <a:xfrm>
            <a:off x="1918751" y="1232007"/>
            <a:ext cx="8996850" cy="43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18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C89C-CD6D-8387-7E65-2C46341C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A662-35D8-D134-BD95-C3D306073FE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581394-AC99-8E88-8444-08BEB93096ED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9ABEB8-23DE-DECD-554A-631BFC0FB1A6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DC0605-852B-B640-31B4-E555231F78D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B6AA9E-5506-289E-AC9C-EC497C25322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B2A412-9AFD-55AC-8EAB-6595794CFEBD}"/>
              </a:ext>
            </a:extLst>
          </p:cNvPr>
          <p:cNvSpPr txBox="1"/>
          <p:nvPr/>
        </p:nvSpPr>
        <p:spPr>
          <a:xfrm>
            <a:off x="223520" y="323616"/>
            <a:ext cx="11757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Escape sequences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string contains backslashes, you can escape them using backslashes. </a:t>
            </a: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double backslashes make the string difficult to read. To fix this, you can use 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 symbol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8DC36C-6F75-7BA8-6405-6955E7EB2FF7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66023-D340-82E1-C9B8-DD4AD92B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47" y="2490079"/>
            <a:ext cx="9679883" cy="82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1BD0A-2CEA-54BB-2120-25F26E4A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95" y="5060068"/>
            <a:ext cx="9926479" cy="6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0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E99A0-0494-8070-DFBB-2D0E85BE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0F351A-1D23-8E42-BAA6-FCD7683DA4FB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4484CE-C6CE-8624-5F32-9F787C13324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F848A0-2550-C000-6EBA-4D261C12328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0F09C1-2416-771C-5007-8006B07730C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E6B1EF-0360-83BE-C8DA-BC0079D351E4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3DED8CA-0F83-6511-7A46-EE9839EE237C}"/>
              </a:ext>
            </a:extLst>
          </p:cNvPr>
          <p:cNvSpPr txBox="1"/>
          <p:nvPr/>
        </p:nvSpPr>
        <p:spPr>
          <a:xfrm>
            <a:off x="223520" y="323616"/>
            <a:ext cx="1175725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Interpolated string: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you have a variable called name and you want to embed the variable in a literal string.</a:t>
            </a:r>
          </a:p>
          <a:p>
            <a:pPr lvl="2">
              <a:buClr>
                <a:srgbClr val="FFFFFF"/>
              </a:buClr>
            </a:pP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do that, you prefix the literal string with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$ character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place the variable inside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curly braces {}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836536-4A47-9C62-EA50-DA0C0A52CD93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6D3D9-4C91-5FC8-C275-7EB3FFD6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57" y="4140190"/>
            <a:ext cx="7155712" cy="15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8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2943-CC1E-6E64-E473-3D4C32C80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D07F-374E-E80C-C6D7-7988EE00F0E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6D9D3C-7FE9-7A63-400D-2199BCB280B3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FBDC35-FFCE-1AAD-A0A4-1F2EE9A1305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EF0346-6C3E-364D-072C-88358D39DD1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3875B6-D255-08A0-3884-5AC1A0DADD7C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596E85-80AC-CC5E-8E40-C956FE246603}"/>
              </a:ext>
            </a:extLst>
          </p:cNvPr>
          <p:cNvSpPr txBox="1"/>
          <p:nvPr/>
        </p:nvSpPr>
        <p:spPr>
          <a:xfrm>
            <a:off x="223520" y="323616"/>
            <a:ext cx="1175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3200" u="sng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5ECB53-9B42-5410-F7AB-5E754406951C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189C8-F3B8-A38B-E192-FFEFDCBD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8" y="1245292"/>
            <a:ext cx="9696934" cy="42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E49D16-AC5C-EDF0-765E-1085D8E7742F}"/>
              </a:ext>
            </a:extLst>
          </p:cNvPr>
          <p:cNvSpPr txBox="1"/>
          <p:nvPr/>
        </p:nvSpPr>
        <p:spPr>
          <a:xfrm>
            <a:off x="450771" y="1186087"/>
            <a:ext cx="1165130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 Core 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 core is 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platform maintained by Microsoft. It is a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that runs on Windows, macOS, and Linux operating systems.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 Core Framework can be used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build different types of applications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mobile, desktop, web, cloud, IoT, machine learning, game, etc.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42462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C1BB2-16A1-7AF7-9E65-9CD9A911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F09014-033F-8FFE-AA58-58F454DD061E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870BC-E143-0664-DD80-A981D0DB5006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8694E8-3CA1-E208-EED8-72C4C1F1F6B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F8595F-479C-ADA8-3281-3D222E5CB3B3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FDF3E-5A29-88FA-314A-D60AE9AB8B5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625369A-CEE2-2134-E550-F74E462225FA}"/>
              </a:ext>
            </a:extLst>
          </p:cNvPr>
          <p:cNvSpPr txBox="1"/>
          <p:nvPr/>
        </p:nvSpPr>
        <p:spPr>
          <a:xfrm>
            <a:off x="223520" y="323616"/>
            <a:ext cx="117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3200" u="sng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41402-9AC4-CFC7-1CF8-128660A7DAD7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BB2E3-9342-F2B9-F8B6-09B621C5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9"/>
          <a:stretch/>
        </p:blipFill>
        <p:spPr>
          <a:xfrm>
            <a:off x="1532108" y="1212449"/>
            <a:ext cx="8356171" cy="42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73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30B47-36DE-1C9D-DD20-2E2A5EAF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D2A65E-AF87-D50C-87AE-326AA959F13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EA06F-9553-DC3D-F5EE-C8C917C1B698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F1238C-6007-85C5-18EA-676C3BDECBC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67C4E8-1C5A-7121-0DCA-2D4A4276D3E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067CF7-E8EB-6465-593C-1481B61F98C2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C95B12-4BA1-7500-88A7-387EF42D5D80}"/>
              </a:ext>
            </a:extLst>
          </p:cNvPr>
          <p:cNvSpPr txBox="1"/>
          <p:nvPr/>
        </p:nvSpPr>
        <p:spPr>
          <a:xfrm>
            <a:off x="223520" y="323616"/>
            <a:ext cx="117572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Enumeration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enumeration is used to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a constant set of values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the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 of the week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C#, the enumeration is defined with the help of the keyword ‘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826939-E8F4-3351-FD59-D0EC5263A75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718687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A0255-3477-FD31-CB46-D1DB6476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BCDB21-6A0A-474F-A6EF-1E301EC7F5F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7A76C1-DB02-0442-A5FD-D9B3941386AF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47BBBE-5D6A-3EB2-508D-2E7E17D5C4AD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1D7348-875F-FC6E-3ED1-FABE30F99E9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62D65F-32D9-4565-7C45-A667211BF3CD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562C95-80A2-E183-5383-16E65E2D6BCC}"/>
              </a:ext>
            </a:extLst>
          </p:cNvPr>
          <p:cNvSpPr txBox="1"/>
          <p:nvPr/>
        </p:nvSpPr>
        <p:spPr>
          <a:xfrm>
            <a:off x="223521" y="323616"/>
            <a:ext cx="1153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Enumeration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FA621A-8829-1125-CC5C-A4EC56BBF728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50D3F-18B4-968B-5D7A-AFA924F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7258"/>
            <a:ext cx="6319518" cy="494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275DD-FA1E-5F49-6A1D-99295799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6" y="987258"/>
            <a:ext cx="5646528" cy="47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8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CD95-CAEC-1C23-8671-9BE38B75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25C4B7-0763-C787-49DD-C8D87222FD7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74BFDB-78D3-9E39-4D83-AAAAF4288F6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51FD06-8A11-89AB-A2A8-18739B48C58B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E06EAA-E0E8-0FAB-9CCC-99CCD67C824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3E2C9-7FC8-D0B2-B5A4-649E144F05A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C0BD5B-5B6C-DD26-CF58-6C526CA76A06}"/>
              </a:ext>
            </a:extLst>
          </p:cNvPr>
          <p:cNvSpPr txBox="1"/>
          <p:nvPr/>
        </p:nvSpPr>
        <p:spPr>
          <a:xfrm>
            <a:off x="223520" y="323616"/>
            <a:ext cx="117572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Enumeration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FFFF"/>
              </a:buClr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9E410-F501-9CC7-39B9-A91E6C858A18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CCD08-7112-1D3C-BAE3-48AEDC46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719" y="1053292"/>
            <a:ext cx="8230761" cy="55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8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1E87D-5446-B626-7830-3004384F5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813933-60F8-92E5-22C8-C51D2DCFF20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D144F7-E9EF-C6D5-F5F3-3ED2321F8E7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254FFF-0364-71CD-9CD8-1BC41AEF6DEB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FE4C43-3BAF-A7A6-B3C7-78472C2585E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C16BAD-F070-8009-6A54-67D8E7092BDB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87B76B-6AAF-4E4F-A658-EAA92C823E60}"/>
              </a:ext>
            </a:extLst>
          </p:cNvPr>
          <p:cNvSpPr txBox="1"/>
          <p:nvPr/>
        </p:nvSpPr>
        <p:spPr>
          <a:xfrm>
            <a:off x="223520" y="323616"/>
            <a:ext cx="1175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var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AE4B1B-71DC-3A3D-DA2D-A0071FDC739E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BA6E5-DD59-E67F-C5AC-B4CDAFCC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6" y="1232006"/>
            <a:ext cx="10626152" cy="34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50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25D3-DFF1-33FB-1ED9-58299769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312D6D-97A5-3D61-8C3F-4AB294530FCD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B3F634-0058-2F12-ED8F-70E55D4C88F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05F87F-3E37-6D60-68AF-72692CD2AB92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808436-C74A-46E7-22C7-8E5345301E1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6E378D-6233-7215-C4F2-14630FBDDBCE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7290A2-D590-66C4-E605-01A5B373303D}"/>
              </a:ext>
            </a:extLst>
          </p:cNvPr>
          <p:cNvSpPr txBox="1"/>
          <p:nvPr/>
        </p:nvSpPr>
        <p:spPr>
          <a:xfrm>
            <a:off x="223520" y="323616"/>
            <a:ext cx="117572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FFFFFF"/>
              </a:buClr>
            </a:pPr>
            <a:r>
              <a:rPr lang="en-US" sz="32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Operators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FFFF"/>
              </a:buClr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 Operators      Relational Operators	Logical Operators</a:t>
            </a:r>
          </a:p>
          <a:p>
            <a:pPr lvl="1">
              <a:buClr>
                <a:srgbClr val="FFFFFF"/>
              </a:buClr>
            </a:pP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13C8CA-09F4-3E3E-F751-9F5CA8CB05E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AC41F-AEFB-297A-E8B8-E436EF09B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945"/>
          <a:stretch/>
        </p:blipFill>
        <p:spPr>
          <a:xfrm>
            <a:off x="1660416" y="1918991"/>
            <a:ext cx="936566" cy="409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598AE-9EEC-A3B9-9264-5E3E6502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31" y="1918991"/>
            <a:ext cx="1019774" cy="4424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96839-4D5F-61F1-E531-D93116F7E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362" y="1918991"/>
            <a:ext cx="936617" cy="26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6BCB1-93B7-4E48-68F0-FC6124E6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8CECF3-4F37-99C9-CF58-FDCAD77DFEB3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51834F-8CCF-7198-6AF2-DBAED25112AF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27C2C1-CFF6-B5E0-B26E-474D542E096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CC5BF3-5789-31A3-B271-93480E64C2C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302C56-DFBB-C2FF-D396-EB3688E0DFB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E86016-5E37-1DCA-5CA3-A5AD1D757B74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1D612CB-7A04-4C93-F3AD-93D713D69D6F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CBC3E-79E1-01FA-E132-1E3E9FDE91D3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if: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B7F49-82F1-DC44-6B86-32514F553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54"/>
          <a:stretch/>
        </p:blipFill>
        <p:spPr>
          <a:xfrm>
            <a:off x="379133" y="2898290"/>
            <a:ext cx="2429382" cy="1425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DA309-9F61-0D6B-9894-DF0F77C0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29" y="1962783"/>
            <a:ext cx="3130392" cy="322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AAA70-25E6-4EFC-9B3D-6AA9D8E1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48" y="574159"/>
            <a:ext cx="3004752" cy="55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9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69579-407F-A0A9-F274-56D52538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EC30B-88E1-DEA3-CB96-162C05979FE8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82FC-1C65-90DE-A9D9-2749A248E1E3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9CA00E-CE3C-B5CE-A1C5-D0368027C978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6D914E-AC62-CAD7-9A3D-FB61BFDB5EA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9335B0-CE18-9E76-28CB-39BE77AD20F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93967-52B6-AFD0-E996-3D029856921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3C0BB32-B5C0-B90B-1BD6-23B5823EB54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BEFCE-E005-6256-099C-63A3476208EB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if: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72452-9BF8-66C8-57D9-77823DDE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4" y="2856281"/>
            <a:ext cx="4211528" cy="1727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3F375-6BBB-C7EF-C2F6-AD3BFAB5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50" y="2391776"/>
            <a:ext cx="4211528" cy="2892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8DA716-6BF6-98AC-5E8B-1627BECB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390" y="1"/>
            <a:ext cx="2468611" cy="70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95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419C-906E-1BB6-478F-8CAE58DA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DB3C3A-E201-6F4E-47BF-2A0AB649AF4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3018C-E6E6-3A34-2562-931976983C2C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B74722-7303-F25F-DE97-0D53589DA09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4EC234-815E-C2AC-7C77-75F077524593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9EC784-7111-7F1F-D57D-824333983E1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F7C0D2-0988-8013-613D-B49390A8A96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FC9BC8-98E2-6FED-001E-01B92F58C83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9E1F7-7249-591A-E27E-4D5309051FDC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Nested C# if statement: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2E734-95FD-014A-1AE1-9A2FE995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79" y="1864780"/>
            <a:ext cx="5964417" cy="49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00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0B75-8B8C-DE2B-1B8D-DDB7E4F60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23F077-CF4D-9380-8357-30162706B193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62108-C7B6-CB68-4E84-3829D6CFB7B5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A6CFC9-83A2-BC51-1DDB-0D12634C210C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23A1E5-74BD-8A99-465F-B8EA6A638474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9A9686-5E2E-5229-254C-A2AF91FA1AA2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14BB8-0696-E872-D8E3-03445D9B17FF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DCE8BCA-8192-D551-B203-1801B45BCC30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09B3C-3AF4-97CE-5D44-D4919735E1DF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Ternary Operator ?: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48FD6-16F2-4179-0BD3-0AEAFDBD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88" y="2006940"/>
            <a:ext cx="8609820" cy="24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B6738-A065-3F80-7DD4-E085E879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B82DA7-18A8-E0F5-4EC9-8D9F3576296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AFF97-909F-D27A-CA29-DBEF3A47D61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E9594C-D3F7-5EFD-573E-EE333EF2217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BA18DE-8CA2-5C1F-F5FC-E982C220F52F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06FFC1-EC28-E8D2-B3E7-40A65B548973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15D218-D74C-FFFE-A65D-481DEB9B051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18971B-2789-ABEB-F27B-F1664F165C24}"/>
              </a:ext>
            </a:extLst>
          </p:cNvPr>
          <p:cNvSpPr txBox="1"/>
          <p:nvPr/>
        </p:nvSpPr>
        <p:spPr>
          <a:xfrm>
            <a:off x="450771" y="1465240"/>
            <a:ext cx="1165130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Sharp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an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programming language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 Microsoft.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general-purpose programming language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 games, desktop applications, web applications, etc. </a:t>
            </a:r>
          </a:p>
          <a:p>
            <a:pPr lvl="2"/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identifiers are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case-sensitive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3DC3BF-142F-D2E0-D21F-3A0203DBDC1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</p:spTree>
    <p:extLst>
      <p:ext uri="{BB962C8B-B14F-4D97-AF65-F5344CB8AC3E}">
        <p14:creationId xmlns:p14="http://schemas.microsoft.com/office/powerpoint/2010/main" val="34217599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33762-24F5-E2A0-712F-B4CFCAE2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14CD-263F-0237-0168-F65D8ADF45E0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4FAE62-73C9-0FD4-593E-EFAF881F6BD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C85C8-9F6F-09EA-D9A4-6E954CB17CC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0FE6F3-2928-69DD-698C-DA475614B453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6C3ECA-BF75-B340-2EC2-30775501CBFA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B38583-D4FA-DE54-8A14-AA53717155BB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156C4E8-DFB9-FEBC-9F8B-2C768DA2DB8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C232A-BAD8-54A0-CD83-DF3F336F8225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switch: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1E40F-645A-783B-5124-685E70A1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32" y="1119679"/>
            <a:ext cx="3476374" cy="5619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0113A-53F8-733A-507D-ED5208C66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809" y="887965"/>
            <a:ext cx="3102836" cy="59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8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7CBC0-C1F7-D5EC-7AEF-AE41A3C8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F66BE8-E743-EAD3-7AE4-0FFB07BE2D4E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11BD2-47CC-3B28-6844-B91AFB08E7F0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2EACC9-6F9B-3E0C-E5B0-F3CB252D9713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BD0458-D283-6E2E-8801-3D4CAD000C3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117602-7A7B-0B07-0E75-68895A1E8992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98E67-47BD-6E9E-6A10-5B39698E7F1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2D5B58-B3D7-F290-93AB-3602DA5FCBA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3AB2B-E302-2016-F6FB-6AB660464250}"/>
              </a:ext>
            </a:extLst>
          </p:cNvPr>
          <p:cNvSpPr txBox="1"/>
          <p:nvPr/>
        </p:nvSpPr>
        <p:spPr>
          <a:xfrm>
            <a:off x="276496" y="1119679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switch: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FF8EC-6083-8118-7AA8-22816185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21" y="989314"/>
            <a:ext cx="2408980" cy="5868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034B-A714-53EE-9B4F-475BEBBED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77" y="934369"/>
            <a:ext cx="2806002" cy="58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5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458D-577E-D1F0-2477-9D8AA1F2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459988-0DAA-EC5D-ED3A-55E600410D7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0FE15-F0A2-BCAB-9BBA-DEC6CF677C9F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01C23B-12DC-942A-B0C8-73F3D037C25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F1ED33-A616-A239-0E7F-2FB446E49EE7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2F9E6F-E31F-363E-41C3-925DF08BFC0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F77325-A4BE-7104-CC0B-ACC02FADD8CE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EFE614F-1C9B-8A65-D97B-863F1BF4C6DE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E3722-FEBD-46E3-D097-2A5CD8537E75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switch: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8EBEE-9312-708A-DCEF-014D7CD70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4" y="1414101"/>
            <a:ext cx="11527522" cy="767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F3F63-4918-F80C-04A0-86904210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736" y="2349360"/>
            <a:ext cx="4731821" cy="45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6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E153-2087-93F2-F92A-2C7C40863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940B58-45DE-87A1-923E-7110ADD54DD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B6608-D326-0C45-BCDA-210EE92A76FC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C4176-2F34-66C2-8F04-ADDA8B61C02C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AEF567-646F-E82F-E2F9-46C1C7DC701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3D5348-78E2-2B48-8AB9-771CADF765E6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668DB9-F8D8-3645-CA71-32C612FD87DB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A3318D-4783-9FE4-D61B-439699C8AB1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0C740-2DF6-0F62-AF27-953B229AA00A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while: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3C22-BAB4-E65A-5A18-F6F51E85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1" y="2141023"/>
            <a:ext cx="3718541" cy="209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715747-DB9D-09FE-4470-467D0050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39" y="1606419"/>
            <a:ext cx="5019660" cy="29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1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AC88E-0964-E6CB-F6E5-8E53B58F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2F98C-3713-C648-DFBC-05AA1EF505BB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A8028-7E6B-03EC-505A-048A4EB05554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D0AAFD-34C3-F200-96D7-458A23541AB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CB95B4-B31B-244E-B9C2-2BB6EFFB7B64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AF96E2-7D51-C0CA-380E-160AA676C17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D8753-FEF4-701F-D5F5-8BA2145EF08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234252A-1CC5-A621-B31B-3FEF9E68CC5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04F69D-22E5-A54F-F88A-51077749DA99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do while: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F4DA7-3337-B614-7423-36A785C3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8" y="2678469"/>
            <a:ext cx="3437261" cy="1883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8ACC3-1F54-FD19-FC70-CAA04EB12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809" y="2172162"/>
            <a:ext cx="4527148" cy="27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35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0E8C-1C08-94D9-2359-8AE2C560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6FBE18-4BF7-82DD-D092-14F05AF4462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F3854-DCCF-9EC4-E838-780EB299D09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C8286E-57CF-EFAD-7343-04633F918BB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913494-D018-78CD-1685-0990FE30076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8C4314-37F3-7199-CB4B-D307901894B6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26C283-2204-7408-06A3-8DB17C1E2C1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C6F9EC-17BA-5519-9029-6C644167CD27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99B84-5E92-7F04-8BC7-C71B78F357E4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for loop: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CFB15-6416-EB23-3806-697BA348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4" y="1736660"/>
            <a:ext cx="5617065" cy="1799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2BC4C-C577-FFE6-88CB-1E4051821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26" y="2924155"/>
            <a:ext cx="7032129" cy="30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8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D44F3-A2B1-73B1-B81B-884DF52D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F99DFD-2A5C-7B1F-0052-0DFD536C3623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B4A717-D39E-2F6A-D07B-49E4306E1913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8E9AB-5799-3C27-225E-78E8C44F9E6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767744-6FC7-DE90-E110-24A092EB1F77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A37ED-F0D1-018D-233F-8931586C2D2F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952F42-CDD2-1D8E-6DDA-1E57DCA1CE6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165B23-736A-DF38-64C4-FBE242E93679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7B994-5A35-52F7-EB47-DFD4543190F9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break &amp; C# continue: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021A1-E2DE-8FBB-7165-ECB6A35B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52" y="2295922"/>
            <a:ext cx="3145027" cy="2714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D1B8F-251F-005A-AC78-CBE3991C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09" y="2353547"/>
            <a:ext cx="5063522" cy="25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5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2B4C9-4625-CE79-073F-3D5A4CA2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4162E0-D897-C661-936B-1A49D53181A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FBA67-D2AD-7079-807D-8ED4103F8C7E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Control flow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F17240-18C2-C5B3-4677-04D9826825B4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FF2FC1-33CF-815E-6089-EFB305050742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3F40A3-E215-DA35-799D-5C6EFD8ECA7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0D4C27-D40D-A374-D192-CB20F66F269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EA9B25-10AE-C950-B70D-CFF10F6F9380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42834-7889-777A-F07A-E6F15042CC74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foreach: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33018-A3BF-2895-FE34-0B9AEE0C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19" y="1493352"/>
            <a:ext cx="9506737" cy="52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2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96AC-7CD2-0321-B331-2B9A5D0E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2620EF-3132-3CE5-66AA-97179B092226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379F-6FD8-6D74-89DE-C2526DC2CAA0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912B41-9501-13B2-5B29-5DD962082D0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D4CAF-5951-2FA0-B53F-439E486703B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DEE5EC-5926-726C-313D-0C35DD2259D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939966-2C53-13FE-511D-62A23D9E9BF2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EB4D959-E34D-0ADD-AA54-7EAFAC08606B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2F3D9-73AD-1381-E2E3-57E4074C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6" y="1845737"/>
            <a:ext cx="3740086" cy="3166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AFDDE-A3BE-3230-0119-F75B2D7D3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39" y="2230913"/>
            <a:ext cx="4959821" cy="23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5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4CC21-2AD1-5536-C0D7-5113BEA8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D0E896-8306-7DE9-7808-22918AFB53A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0C4DB-4944-828C-6F62-B56A4ADD2673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FAC6D1-C62B-5635-53ED-E7F234CC211F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D22007-68D4-E068-A153-C7A83DEF5782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9652C-9E92-2503-1E6A-FD70CC2AE4E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E49CCA-1076-4AC0-E6E0-798B56226983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D7ED41-F9CB-A32E-6F58-1FD4560F76AE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F1935-D170-922A-2904-9638F31D77C5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Returning a value: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C6B1E-EA57-F87B-D39F-4BDCC6E3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66" y="1736660"/>
            <a:ext cx="5336822" cy="33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1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E49D16-AC5C-EDF0-765E-1085D8E7742F}"/>
              </a:ext>
            </a:extLst>
          </p:cNvPr>
          <p:cNvSpPr txBox="1"/>
          <p:nvPr/>
        </p:nvSpPr>
        <p:spPr>
          <a:xfrm>
            <a:off x="270345" y="989314"/>
            <a:ext cx="11131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General-purpose programming language </a:t>
            </a:r>
            <a:r>
              <a:rPr lang="en-US" sz="3200" b="1" u="sng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VS</a:t>
            </a:r>
            <a:r>
              <a:rPr lang="en-US" sz="32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Application specific programming language: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FE580-D1AF-04D7-861A-7DEB27F15082}"/>
              </a:ext>
            </a:extLst>
          </p:cNvPr>
          <p:cNvSpPr txBox="1"/>
          <p:nvPr/>
        </p:nvSpPr>
        <p:spPr>
          <a:xfrm>
            <a:off x="270344" y="2096706"/>
            <a:ext cx="5439992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general-purpose programming language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 comprehensive set of features and tools that allow developers to write code for various applications and tasks. Examples of general-purpose programming languages include Python, Java, C++, and JavaScript.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FE6FF-FEA2-CC89-4330-6A1F8F3177B6}"/>
              </a:ext>
            </a:extLst>
          </p:cNvPr>
          <p:cNvSpPr txBox="1"/>
          <p:nvPr/>
        </p:nvSpPr>
        <p:spPr>
          <a:xfrm>
            <a:off x="5887616" y="2113093"/>
            <a:ext cx="6034040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Clr>
                <a:srgbClr val="FFFFFF"/>
              </a:buClr>
              <a:buFont typeface="Arial" panose="020B0604020202020204" pitchFamily="34" charset="0"/>
              <a:buChar char="•"/>
              <a:defRPr sz="28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An application-specific programming language </a:t>
            </a:r>
            <a:r>
              <a:rPr lang="en-US" dirty="0">
                <a:solidFill>
                  <a:srgbClr val="FFFFFF"/>
                </a:solidFill>
              </a:rPr>
              <a:t>is designed to address the specific needs and requirements of a particular application domain or problem space. Examples of application-specific programming languages include SQL for database management and  MATLAB for numerical computing.</a:t>
            </a:r>
          </a:p>
        </p:txBody>
      </p:sp>
    </p:spTree>
    <p:extLst>
      <p:ext uri="{BB962C8B-B14F-4D97-AF65-F5344CB8AC3E}">
        <p14:creationId xmlns:p14="http://schemas.microsoft.com/office/powerpoint/2010/main" val="3244032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2F8EB-BA4B-D789-E6C8-079EE5FD6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D96112-172F-B025-C888-674A6F2BA71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5D988F-BDE3-1847-E414-697F03956BDA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17247-3F05-679A-6E55-F9F782B67C8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A40289-A4BE-376E-9298-6686D9F72EE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1BD301-8F91-CB4A-DA87-B7162407B786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B10C6-4243-26BE-EC27-4A9D8A4B73DA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AE4F01A-A544-12EB-BE82-AA4AFCDDEC51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07AC8-FA86-29DD-E064-A01206BF463E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Default Parameters: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E5EF7-4A4A-DE81-13D6-C85A52D3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00" y="2141023"/>
            <a:ext cx="9097197" cy="28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2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6FDB9-5C8C-3A5C-31E6-A8AAFBFD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422BEE-5509-F4B1-88E9-7097814436F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0C116-745A-ECFF-E162-67C1ED6BF318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Functions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5FB76D-4BC9-E5CB-2AFA-683CC031779B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4879C5-9C65-911F-F968-BF9F16BBEFAB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75D1D6-E396-0189-D73D-54FE57AAA584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5FACF0-2C1B-49A9-807F-8D533E290E51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B31A9A2-2C3B-CB26-F873-E003D8897173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4B924-01C3-BA6C-791B-71618217C4A3}"/>
              </a:ext>
            </a:extLst>
          </p:cNvPr>
          <p:cNvSpPr txBox="1"/>
          <p:nvPr/>
        </p:nvSpPr>
        <p:spPr>
          <a:xfrm>
            <a:off x="217368" y="989314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Passing Parameters by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3CD5-5B40-D2AC-11B1-D493C782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544" y="1662217"/>
            <a:ext cx="6420306" cy="53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785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9834-EBB2-4DF7-1ABA-D87839BC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08C0A-DB3A-5C09-1F8D-F0C868B29A2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C6A0A-7E2E-9BED-0B4C-09363A4495D6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A2AE8C-D166-F775-FC64-473410D409D3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A671D1-ADCF-BD21-FF01-5CF174DA4E28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69F8D5-415E-FE2F-33CC-119F70773B19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F83098-48BD-A8AF-F8C1-B4E5A5660FA9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DE3439-7B6B-9699-C0E0-4FF194CBCDB6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D5787-B109-C6D9-BC05-AE5CC6E70D45}"/>
              </a:ext>
            </a:extLst>
          </p:cNvPr>
          <p:cNvSpPr txBox="1"/>
          <p:nvPr/>
        </p:nvSpPr>
        <p:spPr>
          <a:xfrm>
            <a:off x="276496" y="747346"/>
            <a:ext cx="117572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Array: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type[]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arrayName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9736E-DE45-12CB-DF1E-97A05706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2" y="2672338"/>
            <a:ext cx="4005877" cy="1355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9D37A-B0B0-5A84-CE9F-500C6D0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95" y="2712946"/>
            <a:ext cx="5353711" cy="1138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7DFF2-3196-FC13-5086-8811EDF34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987" y="4352422"/>
            <a:ext cx="8760936" cy="12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4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CE7A-0304-D5E8-E2D9-364C0C01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212B55-5647-A3FF-C643-5ADF66BE7650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49267-998B-5E44-7FB1-F392B63C8E76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31E9EC-1904-4230-E39C-D9FAE20A4500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D16FBA-6CE7-86EB-E3A8-E36097CC659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5C4A0D-8A89-7848-A4B6-448B4E766F22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692D2A-F553-1B60-8EAB-9AF5AC0A98E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AB2F02-BB81-C771-5C6D-A7570BB47A07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1E48F-BCB7-8E0E-8131-D2DD2C14D07D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Array: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EC53A-2A21-AFD3-F3DB-32A0E9C33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79"/>
          <a:stretch/>
        </p:blipFill>
        <p:spPr>
          <a:xfrm>
            <a:off x="118601" y="1652452"/>
            <a:ext cx="5977397" cy="3012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D90F3-9A71-B04C-F89E-FD081C5D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98" y="1652451"/>
            <a:ext cx="5893623" cy="30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E55BD-1626-A025-4AF9-9D7BD9B6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40B03-3375-3BC2-B434-EF47C7E0E2D0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2D48F3-5BD0-76B7-1779-54C9767138C8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C69BFE-75F4-2EC0-05C1-EB04DEC17571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171121-765A-C457-F872-46A9A719B013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65BE7-336A-524C-FAC1-39634B46D7C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B5DA5-D9F2-7EB5-02BA-9C4F4FCDD2A4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E2095C7-D78C-DA49-0B6E-3301BA89A23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72423-D350-86BA-8076-73BEFDBD4606}"/>
              </a:ext>
            </a:extLst>
          </p:cNvPr>
          <p:cNvSpPr txBox="1"/>
          <p:nvPr/>
        </p:nvSpPr>
        <p:spPr>
          <a:xfrm>
            <a:off x="276496" y="747346"/>
            <a:ext cx="117572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Array (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Ranges</a:t>
            </a: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array that stores the first N elements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 array.</a:t>
            </a:r>
          </a:p>
          <a:p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arrayName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array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stores all the elements starting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N element to the end of the array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arrayName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N..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50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C695-E9D7-7778-B2AB-491DB64A0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F3088F-E920-7EEF-7D71-55FC8A125602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0F297-5175-DA77-1259-B04A0072E2F6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B06CD-FEB3-D03B-CAC1-7054A154F46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D1FFF3-867F-3583-3EFE-631E0ABCEE6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0ACBB8-D4AE-A30E-FF42-75D43BFF8C85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2A4AB0-5E51-F2DB-22EF-2A55A9670D06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F339B4C-5A81-B80D-694A-E4468CE53409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366D7-2DB3-7CF4-0FC2-E5118AAE84B4}"/>
              </a:ext>
            </a:extLst>
          </p:cNvPr>
          <p:cNvSpPr txBox="1"/>
          <p:nvPr/>
        </p:nvSpPr>
        <p:spPr>
          <a:xfrm>
            <a:off x="276496" y="747346"/>
            <a:ext cx="117572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Array (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Ranges</a:t>
            </a: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new array 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stores the elements 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N to M element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arrayName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N..M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3389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35F7-0A0E-8A71-4961-86F9C62E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FC4976-A0A9-0EB1-3E34-77790B69B5F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396859-E4C4-4113-08A3-CDB2447FEADE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F51982-523D-5137-0181-B32EDE9A5319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D0D429-F914-1AF0-4A2C-C9EDE535AA1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C1A0E-0482-A75E-553D-4DBA2C565E6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E31AFD-0EA7-B739-616F-3B06E590D40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6FA74F2-3269-64F0-A557-BA7AF18C3695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06BB-B9C2-B472-9C2D-246189EF7175}"/>
              </a:ext>
            </a:extLst>
          </p:cNvPr>
          <p:cNvSpPr txBox="1"/>
          <p:nvPr/>
        </p:nvSpPr>
        <p:spPr>
          <a:xfrm>
            <a:off x="276496" y="747346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Array (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Ranges</a:t>
            </a: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7D9BB-836E-314E-516B-E3E4B295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58" y="1070511"/>
            <a:ext cx="6015367" cy="58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1FC32-5742-BACD-5A2F-5182FDED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B450F4-DBB0-79DB-55C7-03123172B23A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5BA3E1-8EF1-C3A9-8356-36C2AF1306FD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9E94CA-FB04-3A74-6F8F-47608BEF51B5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4D8649-DA25-BB6B-CA6F-D475AD8A4A3E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6126D-DB71-5737-063A-EE80BF1B639C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21A776-9FAC-8EA9-07B6-837163FEBD4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271347-7F2D-6FFD-26DD-C917AF61ED3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BCDF3-FFFD-5F98-8BBE-C5A9AF889FC6}"/>
              </a:ext>
            </a:extLst>
          </p:cNvPr>
          <p:cNvSpPr txBox="1"/>
          <p:nvPr/>
        </p:nvSpPr>
        <p:spPr>
          <a:xfrm>
            <a:off x="276496" y="747346"/>
            <a:ext cx="11757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2D array:</a:t>
            </a: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Accessing array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D778E-3BA1-0A80-0382-97727D2A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5" y="1821871"/>
            <a:ext cx="6289631" cy="851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CD391-8D40-7D5E-37D3-1F345989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6" y="3055670"/>
            <a:ext cx="6289631" cy="2350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98FB41-3DF4-A9EB-1CB4-066F1D2B2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074" y="3183950"/>
            <a:ext cx="3373611" cy="8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8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1DD8-9444-C9D9-F882-D11479A4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FFBC39-7C82-AE88-B639-316EA1E9CE37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07AEE-0FC1-4C8F-5631-BE5932BFE9B9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9F590-49C2-9A38-DD46-F9D23F1A88EE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8122A3-8FFF-3EA8-F0CB-631A023E4220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1BBD5D-74E6-3688-0EDB-0F97AC63BF0F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77B2BA-1770-8803-980B-DDCD18846180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849B4AA-3F60-42E3-D3D8-329CB2145DF3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0519E-1C0E-6586-286C-85CAEE0A5CB1}"/>
              </a:ext>
            </a:extLst>
          </p:cNvPr>
          <p:cNvSpPr txBox="1"/>
          <p:nvPr/>
        </p:nvSpPr>
        <p:spPr>
          <a:xfrm>
            <a:off x="276496" y="970858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Passing an Array to a Function: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95BB38-7DC8-13E0-C637-2734C72B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7" y="1854310"/>
            <a:ext cx="8397169" cy="29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44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DE3A-F365-8F52-4BB7-152D6820A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E2CC5D-5C6C-48F2-43D1-8AE3627FCDEF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961BA-6A7E-2485-5B24-DD12499BC339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Array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DD1D7-7F0C-470A-F3EF-50CE228FA5A8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B971B3-AB84-121F-0966-CF8BE9F2D586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2DAC76-36BE-E3C1-7E1F-74E41076FD6B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74888-FA84-50C7-A7A0-724422DEBE9C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46E6B5A-DC88-4189-AEB7-C84D8385319D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7C5CD-4B06-DAD2-5BF3-7172DEECCE99}"/>
              </a:ext>
            </a:extLst>
          </p:cNvPr>
          <p:cNvSpPr txBox="1"/>
          <p:nvPr/>
        </p:nvSpPr>
        <p:spPr>
          <a:xfrm>
            <a:off x="276496" y="970858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Passing an Array to a Function: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12919-598F-1FC6-5B06-096D3411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05" y="1744833"/>
            <a:ext cx="6295938" cy="49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4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C5BD2A-7EB9-9146-9B36-0158581FBF0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C88262-38D6-8F4B-A94E-8DD23DD426C1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Integrated Development Environment (IDE)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DACA34-D934-5F4B-9ED3-AE78AC8EFB8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FD3AE2-368E-E342-BE15-CF93DA7AB90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2DF43-0D73-A248-A720-978152E1F091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6F778-D1CD-5B48-8272-53FC99DCAAA5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E49D16-AC5C-EDF0-765E-1085D8E7742F}"/>
              </a:ext>
            </a:extLst>
          </p:cNvPr>
          <p:cNvSpPr txBox="1"/>
          <p:nvPr/>
        </p:nvSpPr>
        <p:spPr>
          <a:xfrm>
            <a:off x="459414" y="1326346"/>
            <a:ext cx="11651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choice is Microsoft’s own Visual Studio (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587B92-E1F2-84DB-7859-C8D33E0B6322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D78F-E90E-2885-A98A-15636B322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05" y="2600336"/>
            <a:ext cx="7350836" cy="42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3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5A219-EADB-AA48-73F3-38316CD5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04CE55-6FBF-4675-EAA1-7462D38A99BB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C458E3-C47A-0D64-36A6-81607269C246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1C6A01-BCEF-E880-CD69-2A32A3B4104A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EC945-4128-1C2E-6565-2EE9C2464F85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D7D91F-E57F-5129-7F8A-0316E1A65C83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D65982F-B355-7458-DEC8-DC04377B7D18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634383-5DA8-FA0A-8832-6F2E2A5A1DD6}"/>
              </a:ext>
            </a:extLst>
          </p:cNvPr>
          <p:cNvSpPr txBox="1"/>
          <p:nvPr/>
        </p:nvSpPr>
        <p:spPr>
          <a:xfrm>
            <a:off x="276496" y="308807"/>
            <a:ext cx="117572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</a:t>
            </a:r>
            <a:r>
              <a:rPr lang="en-US" sz="3600" u="sng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Nullables</a:t>
            </a: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provides a special data types, the nullable types, to which you can assign normal range of values as well as null values.</a:t>
            </a:r>
          </a:p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&lt;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data_type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= 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21CA1-7D46-B5C7-00C4-B1BF30BB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934" y="4079019"/>
            <a:ext cx="5041303" cy="20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8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99B73-3AE8-4433-95AF-350C5F57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AC881-A13E-FEA9-2A17-D51940F9A52C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D8014-4A7D-F8ED-C587-7034E24E11A8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1AFD39-1C36-4DE5-5DEC-82415C99E585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D0F98A-6C4A-7C46-8FA6-AF3F829E9870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7DB39A-317C-9B0D-9619-01712C8C72A9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519A584-B2A0-C33B-967D-6F37ACB176E4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28C78-76A8-1251-376B-4DC3593D6C33}"/>
              </a:ext>
            </a:extLst>
          </p:cNvPr>
          <p:cNvSpPr txBox="1"/>
          <p:nvPr/>
        </p:nvSpPr>
        <p:spPr>
          <a:xfrm>
            <a:off x="276496" y="308807"/>
            <a:ext cx="11757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</a:t>
            </a:r>
            <a:r>
              <a:rPr lang="en-US" sz="3600" u="sng" dirty="0" err="1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Nullables</a:t>
            </a:r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u="sng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Null Coalescing Operator (??):</a:t>
            </a:r>
            <a:endParaRPr lang="en-US" sz="3600" u="sng" dirty="0">
              <a:solidFill>
                <a:srgbClr val="FCC7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4867F-FD42-D2A3-A737-370E4430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47" y="2198559"/>
            <a:ext cx="5596419" cy="3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0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A43C7-3205-1BCD-53D6-AE06BF6E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45DF188-F68B-325C-5B94-DD8C2B435A38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71D45C-BE11-FA96-6EB7-08ADFCEE0472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4D7F74-A7C6-A135-DBF9-72014487FDE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551F9D-BA58-1D26-D0F3-FF9060ACF9B3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FD88E3-B20C-F784-597E-190FE75BD2FF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49168A-B7C8-FB0E-DE88-6A128D40CA30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1B32-E59C-AAF3-D58A-04FE7DE64B2B}"/>
              </a:ext>
            </a:extLst>
          </p:cNvPr>
          <p:cNvSpPr txBox="1"/>
          <p:nvPr/>
        </p:nvSpPr>
        <p:spPr>
          <a:xfrm>
            <a:off x="276496" y="308807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Exception Handling: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59689-925A-722C-0EE7-DB70268F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82" y="1118633"/>
            <a:ext cx="6150028" cy="48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EC425-4586-038D-F08A-B76A70F97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AB7E7C-3C80-4242-4EAC-779958FD523E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AD7B1B-2A35-3101-112F-BDA47350DA7A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E33CC3-0942-CF92-3DE0-E862C40393DC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F06D68-5223-247B-A2B6-583E8B04F1A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AC07C-3014-EEBA-3486-E0B03DB74467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05C575-73A4-5FDF-28CF-DC1687A60539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E6EAD-29C3-0D00-B527-3AE11B9D50C7}"/>
              </a:ext>
            </a:extLst>
          </p:cNvPr>
          <p:cNvSpPr txBox="1"/>
          <p:nvPr/>
        </p:nvSpPr>
        <p:spPr>
          <a:xfrm>
            <a:off x="276496" y="308807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- Exception Handling: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1DF31-9ADA-E33A-3051-201478B1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00" y="1263945"/>
            <a:ext cx="9416471" cy="45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4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6ACC7-2481-1DE0-84FF-A90D108A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1F092D-0E47-1CB4-8C99-FB239A8D8779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5CC545-A6AE-6039-330B-F32F57250517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78E3C-49CF-714B-693D-8E20B27E5159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58CC2A-AB0A-A4D5-D366-1DB51ACCC17E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C2157F-9F9E-441B-CF3C-FAC3F9B5701D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A32A7BD-6466-16D5-6AC3-50E3E90B62FA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40D23-9FE2-584D-4A37-3786D207DF0E}"/>
              </a:ext>
            </a:extLst>
          </p:cNvPr>
          <p:cNvSpPr txBox="1"/>
          <p:nvPr/>
        </p:nvSpPr>
        <p:spPr>
          <a:xfrm>
            <a:off x="276496" y="308807"/>
            <a:ext cx="117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FCC7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input number: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4A554-C4C7-2FA6-5D84-16768F0B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34" y="1263945"/>
            <a:ext cx="8463901" cy="50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06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41AC79-FC49-2848-939F-2E89A00DC80D}"/>
              </a:ext>
            </a:extLst>
          </p:cNvPr>
          <p:cNvSpPr/>
          <p:nvPr/>
        </p:nvSpPr>
        <p:spPr>
          <a:xfrm>
            <a:off x="509954" y="423052"/>
            <a:ext cx="7965831" cy="6011896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95C7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C1C0-DD25-7C4D-9AA0-B7DC9AB7AE93}"/>
              </a:ext>
            </a:extLst>
          </p:cNvPr>
          <p:cNvSpPr txBox="1"/>
          <p:nvPr/>
        </p:nvSpPr>
        <p:spPr>
          <a:xfrm>
            <a:off x="509954" y="1281590"/>
            <a:ext cx="664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Montserrat ExtraBold" pitchFamily="2" charset="77"/>
              </a:rPr>
              <a:t>THANK YOU</a:t>
            </a:r>
          </a:p>
          <a:p>
            <a:pPr algn="ctr"/>
            <a:endParaRPr lang="en-US" sz="4000" b="1" dirty="0">
              <a:solidFill>
                <a:srgbClr val="FFFFFF"/>
              </a:solidFill>
              <a:latin typeface="Montserrat ExtraBold" pitchFamily="2" charset="77"/>
            </a:endParaRPr>
          </a:p>
          <a:p>
            <a:pPr algn="ctr"/>
            <a:endParaRPr lang="en-US" sz="4000" b="1" dirty="0">
              <a:solidFill>
                <a:srgbClr val="FFFFFF"/>
              </a:solidFill>
              <a:latin typeface="Montserrat ExtraBold" pitchFamily="2" charset="77"/>
            </a:endParaRP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Montserrat ExtraBold" pitchFamily="2" charset="77"/>
              </a:rPr>
              <a:t>muhammad.saeed@su.edu.eg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113F1-71D2-6145-9686-48B5B3833D36}"/>
              </a:ext>
            </a:extLst>
          </p:cNvPr>
          <p:cNvSpPr txBox="1"/>
          <p:nvPr/>
        </p:nvSpPr>
        <p:spPr>
          <a:xfrm>
            <a:off x="925644" y="4602249"/>
            <a:ext cx="3312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Eng. </a:t>
            </a:r>
            <a:r>
              <a:rPr lang="en-US" sz="2400" b="1" cap="none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Muhammad Saeed</a:t>
            </a:r>
            <a:endParaRPr lang="en-US" sz="2400" b="1" dirty="0">
              <a:solidFill>
                <a:schemeClr val="bg1"/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2AD55-5DED-7748-A803-E1832FC17BE5}"/>
              </a:ext>
            </a:extLst>
          </p:cNvPr>
          <p:cNvSpPr/>
          <p:nvPr/>
        </p:nvSpPr>
        <p:spPr>
          <a:xfrm>
            <a:off x="1430614" y="4470851"/>
            <a:ext cx="731520" cy="45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FF7F1-4066-1847-8FFC-518B2B769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04" y="5344526"/>
            <a:ext cx="2326904" cy="4440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38F8C-F66C-B64D-B77E-EDF63B5E4BE6}"/>
              </a:ext>
            </a:extLst>
          </p:cNvPr>
          <p:cNvCxnSpPr/>
          <p:nvPr/>
        </p:nvCxnSpPr>
        <p:spPr>
          <a:xfrm>
            <a:off x="8881194" y="5148073"/>
            <a:ext cx="0" cy="836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A9CBDD-B0EE-CA49-9992-422E3887B881}"/>
              </a:ext>
            </a:extLst>
          </p:cNvPr>
          <p:cNvSpPr/>
          <p:nvPr/>
        </p:nvSpPr>
        <p:spPr>
          <a:xfrm>
            <a:off x="6926790" y="703385"/>
            <a:ext cx="5076131" cy="5451230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95C7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E8192B-6C21-5B45-B0C2-7B7A3075EE6E}"/>
              </a:ext>
            </a:extLst>
          </p:cNvPr>
          <p:cNvSpPr/>
          <p:nvPr/>
        </p:nvSpPr>
        <p:spPr>
          <a:xfrm>
            <a:off x="7474127" y="703385"/>
            <a:ext cx="4528794" cy="5451230"/>
          </a:xfrm>
          <a:prstGeom prst="rect">
            <a:avLst/>
          </a:prstGeom>
          <a:blipFill dpi="0" rotWithShape="1">
            <a:blip r:embed="rId3"/>
            <a:srcRect/>
            <a:tile tx="0" ty="0" sx="65000" sy="65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1" defTabSz="914354"/>
            <a:endParaRPr lang="en-US" sz="1600" kern="0" dirty="0">
              <a:solidFill>
                <a:prstClr val="whit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7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11A7-A355-AB74-C871-C8631071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F7FFB8-C02C-C994-5996-783D3B7DD011}"/>
              </a:ext>
            </a:extLst>
          </p:cNvPr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54">
              <a:defRPr/>
            </a:pPr>
            <a:endParaRPr lang="en-US" kern="0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ECBD3-30E9-AF63-D991-2E02DBF3E5C0}"/>
              </a:ext>
            </a:extLst>
          </p:cNvPr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 Integrated Development Environment (IDE)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D5156B-A905-28DD-C878-42C3E3F590F0}"/>
              </a:ext>
            </a:extLst>
          </p:cNvPr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6A70BD-76EC-DE08-C532-A5C4C1204408}"/>
                </a:ext>
              </a:extLst>
            </p:cNvPr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9E9A8-101B-5A79-AFED-AA8FDF7199F7}"/>
                </a:ext>
              </a:extLst>
            </p:cNvPr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@Sinaiunieg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D6F1F1-43C9-4F02-7B4F-857BBBDF289C}"/>
                </a:ext>
              </a:extLst>
            </p:cNvPr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www.su.edu.eg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73ACAF-BDC4-B139-4B47-9C1F3DC694A7}"/>
              </a:ext>
            </a:extLst>
          </p:cNvPr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info@su.edu.eg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2ED44F-4E23-BCC2-5FEE-8E93CDB5B79C}"/>
              </a:ext>
            </a:extLst>
          </p:cNvPr>
          <p:cNvGrpSpPr/>
          <p:nvPr/>
        </p:nvGrpSpPr>
        <p:grpSpPr>
          <a:xfrm>
            <a:off x="1576208" y="1186087"/>
            <a:ext cx="9909776" cy="5087814"/>
            <a:chOff x="1576208" y="1186087"/>
            <a:chExt cx="9909776" cy="50878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E97BD6-523F-CF0F-A760-F3D2B2C8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208" y="1186087"/>
              <a:ext cx="9909776" cy="50878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0270E2-A488-2507-3EF8-A8287BD05A77}"/>
                </a:ext>
              </a:extLst>
            </p:cNvPr>
            <p:cNvSpPr/>
            <p:nvPr/>
          </p:nvSpPr>
          <p:spPr>
            <a:xfrm>
              <a:off x="1735494" y="2034073"/>
              <a:ext cx="4814596" cy="139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D417C9-D515-B376-28D2-646E2325DEC6}"/>
                </a:ext>
              </a:extLst>
            </p:cNvPr>
            <p:cNvSpPr/>
            <p:nvPr/>
          </p:nvSpPr>
          <p:spPr>
            <a:xfrm>
              <a:off x="6550090" y="4933987"/>
              <a:ext cx="4814596" cy="13399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710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9155</TotalTime>
  <Words>3199</Words>
  <Application>Microsoft Office PowerPoint</Application>
  <PresentationFormat>Widescreen</PresentationFormat>
  <Paragraphs>657</Paragraphs>
  <Slides>85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Archivo Narrow</vt:lpstr>
      <vt:lpstr>Arial</vt:lpstr>
      <vt:lpstr>Cairo</vt:lpstr>
      <vt:lpstr>Calibri</vt:lpstr>
      <vt:lpstr>Calibri Light</vt:lpstr>
      <vt:lpstr>Cascadia Mono</vt:lpstr>
      <vt:lpstr>Courier New</vt:lpstr>
      <vt:lpstr>Lato</vt:lpstr>
      <vt:lpstr>Montserrat ExtraBold</vt:lpstr>
      <vt:lpstr>Roboto Mono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Muhammad Saeed</cp:lastModifiedBy>
  <cp:revision>462</cp:revision>
  <dcterms:created xsi:type="dcterms:W3CDTF">2020-03-16T15:47:09Z</dcterms:created>
  <dcterms:modified xsi:type="dcterms:W3CDTF">2024-02-20T05:30:04Z</dcterms:modified>
</cp:coreProperties>
</file>